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347" r:id="rId3"/>
    <p:sldId id="385" r:id="rId4"/>
    <p:sldId id="268" r:id="rId5"/>
    <p:sldId id="397" r:id="rId6"/>
    <p:sldId id="457" r:id="rId7"/>
    <p:sldId id="458" r:id="rId8"/>
    <p:sldId id="456" r:id="rId9"/>
    <p:sldId id="441" r:id="rId10"/>
    <p:sldId id="459" r:id="rId11"/>
    <p:sldId id="430" r:id="rId12"/>
    <p:sldId id="390" r:id="rId13"/>
    <p:sldId id="438" r:id="rId14"/>
    <p:sldId id="439" r:id="rId15"/>
    <p:sldId id="432" r:id="rId16"/>
    <p:sldId id="434" r:id="rId17"/>
    <p:sldId id="436" r:id="rId18"/>
    <p:sldId id="421" r:id="rId19"/>
    <p:sldId id="435" r:id="rId20"/>
    <p:sldId id="431" r:id="rId21"/>
    <p:sldId id="452" r:id="rId22"/>
    <p:sldId id="444" r:id="rId23"/>
    <p:sldId id="445" r:id="rId24"/>
    <p:sldId id="450" r:id="rId25"/>
    <p:sldId id="448" r:id="rId26"/>
    <p:sldId id="449" r:id="rId27"/>
    <p:sldId id="422" r:id="rId28"/>
    <p:sldId id="446" r:id="rId29"/>
    <p:sldId id="423" r:id="rId30"/>
    <p:sldId id="403" r:id="rId31"/>
    <p:sldId id="453" r:id="rId32"/>
    <p:sldId id="454" r:id="rId33"/>
    <p:sldId id="455" r:id="rId34"/>
    <p:sldId id="451" r:id="rId35"/>
    <p:sldId id="273" r:id="rId36"/>
  </p:sldIdLst>
  <p:sldSz cx="9144000" cy="6858000" type="screen4x3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1" clrIdx="0">
    <p:extLst>
      <p:ext uri="{19B8F6BF-5375-455C-9EA6-DF929625EA0E}">
        <p15:presenceInfo xmlns:p15="http://schemas.microsoft.com/office/powerpoint/2012/main" userId="Usuar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84" autoAdjust="0"/>
  </p:normalViewPr>
  <p:slideViewPr>
    <p:cSldViewPr>
      <p:cViewPr varScale="1">
        <p:scale>
          <a:sx n="82" d="100"/>
          <a:sy n="82" d="100"/>
        </p:scale>
        <p:origin x="156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22T11:15:22.696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6" tIns="46587" rIns="93176" bIns="46587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6" tIns="46587" rIns="93176" bIns="46587" rtlCol="0"/>
          <a:lstStyle>
            <a:lvl1pPr algn="r">
              <a:defRPr sz="1200"/>
            </a:lvl1pPr>
          </a:lstStyle>
          <a:p>
            <a:fld id="{478E1228-ACCC-4677-88B7-72C183C3B76D}" type="datetimeFigureOut">
              <a:rPr lang="es-MX" smtClean="0"/>
              <a:pPr/>
              <a:t>10/11/2021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7" rIns="93176" bIns="46587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6" tIns="46587" rIns="93176" bIns="46587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6" tIns="46587" rIns="93176" bIns="46587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6" tIns="46587" rIns="93176" bIns="46587" rtlCol="0" anchor="b"/>
          <a:lstStyle>
            <a:lvl1pPr algn="r">
              <a:defRPr sz="1200"/>
            </a:lvl1pPr>
          </a:lstStyle>
          <a:p>
            <a:fld id="{54B97844-0317-4CD3-8CA1-F01EC9AD474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4932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14148-D382-4A8C-A3C8-6092A241399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63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97844-0317-4CD3-8CA1-F01EC9AD4744}" type="slidenum">
              <a:rPr lang="es-MX" smtClean="0"/>
              <a:pPr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0170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A515-96C4-4B78-A3B0-AA1B99984B2A}" type="datetimeFigureOut">
              <a:rPr lang="es-MX" smtClean="0"/>
              <a:pPr/>
              <a:t>10/11/2021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2D66-71D6-46CD-A780-CCCD1BF602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A515-96C4-4B78-A3B0-AA1B99984B2A}" type="datetimeFigureOut">
              <a:rPr lang="es-MX" smtClean="0"/>
              <a:pPr/>
              <a:t>10/11/2021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2D66-71D6-46CD-A780-CCCD1BF602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A515-96C4-4B78-A3B0-AA1B99984B2A}" type="datetimeFigureOut">
              <a:rPr lang="es-MX" smtClean="0"/>
              <a:pPr/>
              <a:t>10/11/2021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2D66-71D6-46CD-A780-CCCD1BF602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A515-96C4-4B78-A3B0-AA1B99984B2A}" type="datetimeFigureOut">
              <a:rPr lang="es-MX" smtClean="0"/>
              <a:pPr/>
              <a:t>10/11/2021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2D66-71D6-46CD-A780-CCCD1BF602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A515-96C4-4B78-A3B0-AA1B99984B2A}" type="datetimeFigureOut">
              <a:rPr lang="es-MX" smtClean="0"/>
              <a:pPr/>
              <a:t>10/11/2021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2D66-71D6-46CD-A780-CCCD1BF602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A515-96C4-4B78-A3B0-AA1B99984B2A}" type="datetimeFigureOut">
              <a:rPr lang="es-MX" smtClean="0"/>
              <a:pPr/>
              <a:t>10/11/2021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2D66-71D6-46CD-A780-CCCD1BF602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A515-96C4-4B78-A3B0-AA1B99984B2A}" type="datetimeFigureOut">
              <a:rPr lang="es-MX" smtClean="0"/>
              <a:pPr/>
              <a:t>10/11/2021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2D66-71D6-46CD-A780-CCCD1BF602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A515-96C4-4B78-A3B0-AA1B99984B2A}" type="datetimeFigureOut">
              <a:rPr lang="es-MX" smtClean="0"/>
              <a:pPr/>
              <a:t>10/11/2021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2D66-71D6-46CD-A780-CCCD1BF602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A515-96C4-4B78-A3B0-AA1B99984B2A}" type="datetimeFigureOut">
              <a:rPr lang="es-MX" smtClean="0"/>
              <a:pPr/>
              <a:t>10/11/2021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2D66-71D6-46CD-A780-CCCD1BF602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A515-96C4-4B78-A3B0-AA1B99984B2A}" type="datetimeFigureOut">
              <a:rPr lang="es-MX" smtClean="0"/>
              <a:pPr/>
              <a:t>10/11/2021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2D66-71D6-46CD-A780-CCCD1BF602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A515-96C4-4B78-A3B0-AA1B99984B2A}" type="datetimeFigureOut">
              <a:rPr lang="es-MX" smtClean="0"/>
              <a:pPr/>
              <a:t>10/11/2021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2D66-71D6-46CD-A780-CCCD1BF602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6A515-96C4-4B78-A3B0-AA1B99984B2A}" type="datetimeFigureOut">
              <a:rPr lang="es-MX" smtClean="0"/>
              <a:pPr/>
              <a:t>10/11/2021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92D66-71D6-46CD-A780-CCCD1BF602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UTG%202.mp3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facebook.com/arizonastateuniversity/?__cft__%5b0%5d=AZV-z9n8CgIvkNg5yKxje2YjchbiVfNstEcPH0ti2reBD0DtOkicuL0TxCcI70KQjqG_v3eq8XDeUzdLPPpgjbGXddI2AeCuTQ-QHDrvuUdv96jsKQPQa0yxKm3PB45xWj2eudvN2aYS0WMgaii_8KbMB3rtkh49xKcBg4p2gtRgn-OpUTBWN1QwhnBoa9HoG3Z5-cblCQKCARkntOyg81tmzLP2jVGm7nZzE70Xt9QSeg&amp;__tn__=kK-y-R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4214818"/>
            <a:ext cx="6400800" cy="681030"/>
          </a:xfrm>
        </p:spPr>
        <p:txBody>
          <a:bodyPr>
            <a:normAutofit fontScale="55000" lnSpcReduction="20000"/>
          </a:bodyPr>
          <a:lstStyle/>
          <a:p>
            <a:r>
              <a:rPr lang="es-MX" sz="3600" b="1" dirty="0"/>
              <a:t>INFORME DEL RECTOR</a:t>
            </a:r>
          </a:p>
          <a:p>
            <a:r>
              <a:rPr lang="es-MX" sz="3600" b="1" dirty="0"/>
              <a:t>Mayo-Agosto 2021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70" y="1859526"/>
            <a:ext cx="8824724" cy="20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54D6A16-D459-4A43-9322-BDE8B22373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006" y="5517232"/>
            <a:ext cx="1963988" cy="119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dondear rectángulo de esquina diagonal 8"/>
          <p:cNvSpPr/>
          <p:nvPr/>
        </p:nvSpPr>
        <p:spPr>
          <a:xfrm>
            <a:off x="1795507" y="989951"/>
            <a:ext cx="5616624" cy="854873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Gestión de Recursos </a:t>
            </a:r>
          </a:p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FAM 2021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6FEC457-24A7-4C1F-883A-8D4193C0DB50}"/>
              </a:ext>
            </a:extLst>
          </p:cNvPr>
          <p:cNvSpPr txBox="1"/>
          <p:nvPr/>
        </p:nvSpPr>
        <p:spPr>
          <a:xfrm>
            <a:off x="5982095" y="6006335"/>
            <a:ext cx="3130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AVANCES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AF455D5-BE58-4C19-9B02-418A04B56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2392714"/>
            <a:ext cx="3936437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2 Marcador de contenido">
            <a:extLst>
              <a:ext uri="{FF2B5EF4-FFF2-40B4-BE49-F238E27FC236}">
                <a16:creationId xmlns:a16="http://schemas.microsoft.com/office/drawing/2014/main" id="{4C92FAD6-9C38-4105-90B0-23F0ED3500E0}"/>
              </a:ext>
            </a:extLst>
          </p:cNvPr>
          <p:cNvSpPr txBox="1">
            <a:spLocks/>
          </p:cNvSpPr>
          <p:nvPr/>
        </p:nvSpPr>
        <p:spPr>
          <a:xfrm>
            <a:off x="6296097" y="5601950"/>
            <a:ext cx="2502993" cy="5321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2400" b="1" dirty="0"/>
              <a:t>Hangar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02AB9FE-CEF8-4EBB-8BE1-BB6AE551A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53" y="2392714"/>
            <a:ext cx="3959069" cy="2969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Inicio">
            <a:extLst>
              <a:ext uri="{FF2B5EF4-FFF2-40B4-BE49-F238E27FC236}">
                <a16:creationId xmlns:a16="http://schemas.microsoft.com/office/drawing/2014/main" id="{AD8F717B-C5C6-4811-B4EA-DC9BFF06E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61992"/>
            <a:ext cx="1512168" cy="107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097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dondear rectángulo de esquina diagonal 8"/>
          <p:cNvSpPr/>
          <p:nvPr/>
        </p:nvSpPr>
        <p:spPr>
          <a:xfrm>
            <a:off x="611560" y="917943"/>
            <a:ext cx="7992888" cy="854873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Gestión de Recursos </a:t>
            </a:r>
          </a:p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FAM 2021 </a:t>
            </a: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1012061" y="1756122"/>
            <a:ext cx="7183513" cy="880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MX" sz="2400" dirty="0">
                <a:solidFill>
                  <a:schemeClr val="accent6"/>
                </a:solidFill>
                <a:latin typeface="Bahnschrift" panose="020B0502040204020203" pitchFamily="34" charset="0"/>
              </a:rPr>
              <a:t>PENDIENTE DE LICITACIÓN</a:t>
            </a:r>
          </a:p>
          <a:p>
            <a:pPr marL="0" indent="0" algn="ctr">
              <a:buFont typeface="Arial" pitchFamily="34" charset="0"/>
              <a:buNone/>
            </a:pPr>
            <a:r>
              <a:rPr lang="es-MX" sz="2400" dirty="0">
                <a:solidFill>
                  <a:schemeClr val="accent6"/>
                </a:solidFill>
                <a:latin typeface="Bahnschrift" panose="020B0502040204020203" pitchFamily="34" charset="0"/>
              </a:rPr>
              <a:t>Licencias Microsoft y Software 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395536" y="3501008"/>
            <a:ext cx="3875167" cy="916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1600" dirty="0">
                <a:latin typeface="Bahnschrift" panose="020B0502040204020203" pitchFamily="34" charset="0"/>
              </a:rPr>
              <a:t>Licencias Microsoft y software para equipo de cómputo propiedad de la universidad </a:t>
            </a:r>
            <a:r>
              <a:rPr lang="es-MX" sz="2000" b="1" dirty="0">
                <a:solidFill>
                  <a:srgbClr val="0070C0"/>
                </a:solidFill>
                <a:latin typeface="Bahnschrift" panose="020B0502040204020203" pitchFamily="34" charset="0"/>
              </a:rPr>
              <a:t>$2,000,000.00</a:t>
            </a:r>
          </a:p>
        </p:txBody>
      </p:sp>
      <p:pic>
        <p:nvPicPr>
          <p:cNvPr id="2050" name="Picture 2" descr="Microsoft Office 365 favorable más la llave de la licencia para el software  del OS del IOS Android del mac de Windows 5 usuari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r="14360"/>
          <a:stretch/>
        </p:blipFill>
        <p:spPr bwMode="auto">
          <a:xfrm>
            <a:off x="4270702" y="2898104"/>
            <a:ext cx="1886917" cy="182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nsigue AutoCAD 2022 - El software de CAD 3D - Asid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599130"/>
            <a:ext cx="2558062" cy="255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is 10 Programas de Diseño 3D Favoritos [Marzo 202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44542"/>
            <a:ext cx="3003947" cy="168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2 Marcador de contenido"/>
          <p:cNvSpPr txBox="1">
            <a:spLocks/>
          </p:cNvSpPr>
          <p:nvPr/>
        </p:nvSpPr>
        <p:spPr>
          <a:xfrm>
            <a:off x="6619512" y="6513685"/>
            <a:ext cx="2502993" cy="344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1600" b="1" dirty="0"/>
              <a:t>***Imágenes ilustrativas</a:t>
            </a:r>
          </a:p>
        </p:txBody>
      </p:sp>
      <p:pic>
        <p:nvPicPr>
          <p:cNvPr id="12" name="Picture 2" descr="Inicio">
            <a:extLst>
              <a:ext uri="{FF2B5EF4-FFF2-40B4-BE49-F238E27FC236}">
                <a16:creationId xmlns:a16="http://schemas.microsoft.com/office/drawing/2014/main" id="{58B6B1A8-9758-4620-A93F-6958B7B86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93658"/>
            <a:ext cx="1748000" cy="124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490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2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1509" name="AutoShape 4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" name="AutoShape 2" descr="Resultado de imagen para CONVENI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para CONVENI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Redondear rectángulo de esquina diagonal 8"/>
          <p:cNvSpPr/>
          <p:nvPr/>
        </p:nvSpPr>
        <p:spPr>
          <a:xfrm>
            <a:off x="1691680" y="1028540"/>
            <a:ext cx="5616624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CONVENIOS</a:t>
            </a:r>
          </a:p>
        </p:txBody>
      </p:sp>
      <p:pic>
        <p:nvPicPr>
          <p:cNvPr id="1028" name="Picture 4" descr="Universidad Tecnológica de Guay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909" y="2572353"/>
            <a:ext cx="5190181" cy="12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155575" y="1553788"/>
            <a:ext cx="8808913" cy="651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MX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MX" sz="2000" dirty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Convenios Firmados con diferentes instituciones y/o empresas</a:t>
            </a:r>
            <a:endParaRPr lang="es-MX" sz="2400" b="1" dirty="0">
              <a:solidFill>
                <a:schemeClr val="accent6">
                  <a:lumMod val="75000"/>
                </a:schemeClr>
              </a:solidFill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83702" y="4437112"/>
            <a:ext cx="3100916" cy="827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s-MX" sz="16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Convenio de colaboración con </a:t>
            </a:r>
            <a:r>
              <a:rPr lang="es-MX" dirty="0" err="1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Cecytes</a:t>
            </a:r>
            <a:r>
              <a:rPr lang="es-MX" dirty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Sonora</a:t>
            </a:r>
            <a:r>
              <a:rPr lang="es-MX" sz="16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MX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s-MX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099383" y="4437112"/>
            <a:ext cx="3406607" cy="827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s-MX" sz="16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Convenio de colaboración con la </a:t>
            </a:r>
            <a:r>
              <a:rPr lang="es-MX" dirty="0" err="1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Cityexpress</a:t>
            </a:r>
            <a:r>
              <a:rPr lang="es-MX" dirty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hoteles</a:t>
            </a:r>
            <a:r>
              <a:rPr lang="es-MX" sz="16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MX" sz="1400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Regresan a clases alumnos del CECYTES después de disfrutar de las  vacaciones | Educación | Noticias | TVP | TVPACIFICO.MX">
            <a:extLst>
              <a:ext uri="{FF2B5EF4-FFF2-40B4-BE49-F238E27FC236}">
                <a16:creationId xmlns:a16="http://schemas.microsoft.com/office/drawing/2014/main" id="{6E229129-E1B6-4D15-87AD-BF2B5A6A1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5" r="15174"/>
          <a:stretch/>
        </p:blipFill>
        <p:spPr bwMode="auto">
          <a:xfrm>
            <a:off x="1115616" y="5370202"/>
            <a:ext cx="1410485" cy="98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oteles City Express | Sitio Oficial">
            <a:extLst>
              <a:ext uri="{FF2B5EF4-FFF2-40B4-BE49-F238E27FC236}">
                <a16:creationId xmlns:a16="http://schemas.microsoft.com/office/drawing/2014/main" id="{1C7DA359-002D-4912-A82E-C3E9D2DEE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417822"/>
            <a:ext cx="1800200" cy="62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722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2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1509" name="AutoShape 4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" name="AutoShape 2" descr="Resultado de imagen para CONVENI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para CONVENI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Redondear rectángulo de esquina diagonal 8"/>
          <p:cNvSpPr/>
          <p:nvPr/>
        </p:nvSpPr>
        <p:spPr>
          <a:xfrm>
            <a:off x="1691680" y="1028540"/>
            <a:ext cx="5616624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CONVENIOS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04155" y="1614259"/>
            <a:ext cx="7991673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MX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Convenio de colaboración con el </a:t>
            </a:r>
            <a:r>
              <a:rPr lang="es-MX" b="1" dirty="0">
                <a:solidFill>
                  <a:schemeClr val="tx2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CECYTES.</a:t>
            </a:r>
            <a:endParaRPr lang="es-MX" sz="1600" b="1" dirty="0">
              <a:solidFill>
                <a:schemeClr val="tx2"/>
              </a:solidFill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429">
                        <a14:foregroundMark x1="73286" y1="44000" x2="73286" y2="44000"/>
                        <a14:foregroundMark x1="41714" y1="34615" x2="41714" y2="34615"/>
                        <a14:foregroundMark x1="48571" y1="24308" x2="48571" y2="24308"/>
                        <a14:foregroundMark x1="49571" y1="13846" x2="49571" y2="13846"/>
                        <a14:foregroundMark x1="19286" y1="13846" x2="19286" y2="13846"/>
                        <a14:foregroundMark x1="14286" y1="75385" x2="14286" y2="75385"/>
                        <a14:foregroundMark x1="21571" y1="25231" x2="21571" y2="25231"/>
                        <a14:foregroundMark x1="14286" y1="33538" x2="14286" y2="33538"/>
                        <a14:foregroundMark x1="60429" y1="34154" x2="60429" y2="34154"/>
                        <a14:foregroundMark x1="60429" y1="44000" x2="60429" y2="44000"/>
                        <a14:foregroundMark x1="55429" y1="51846" x2="55429" y2="51846"/>
                        <a14:foregroundMark x1="38000" y1="50308" x2="38000" y2="50308"/>
                        <a14:foregroundMark x1="44429" y1="42462" x2="44429" y2="42462"/>
                        <a14:foregroundMark x1="23000" y1="41538" x2="23000" y2="41538"/>
                        <a14:foregroundMark x1="16571" y1="53846" x2="16571" y2="53846"/>
                        <a14:foregroundMark x1="14714" y1="62615" x2="14714" y2="62615"/>
                        <a14:foregroundMark x1="40286" y1="61692" x2="40286" y2="61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0257" y="4052143"/>
            <a:ext cx="647163" cy="600937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5140526" y="2677407"/>
            <a:ext cx="3744415" cy="2749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</a:t>
            </a:r>
            <a:r>
              <a:rPr lang="es-MX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MX" sz="16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Certificaciones de inglés 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accent1">
                    <a:lumMod val="7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Colaboración</a:t>
            </a:r>
            <a:r>
              <a:rPr lang="es-MX" dirty="0">
                <a:solidFill>
                  <a:schemeClr val="accent1">
                    <a:lumMod val="7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Académica, científica y tecnológica 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Desarrollo en la </a:t>
            </a:r>
            <a:r>
              <a:rPr lang="es-MX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formación y especialización </a:t>
            </a:r>
            <a:r>
              <a:rPr lang="es-MX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los Recursos Humanos 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accent1">
                    <a:lumMod val="7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Investigaciones</a:t>
            </a:r>
            <a:r>
              <a:rPr lang="es-MX" dirty="0">
                <a:solidFill>
                  <a:schemeClr val="accent1">
                    <a:lumMod val="7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Conjuntas</a:t>
            </a:r>
            <a:endParaRPr lang="es-MX" dirty="0">
              <a:solidFill>
                <a:schemeClr val="accent1">
                  <a:lumMod val="75000"/>
                </a:schemeClr>
              </a:solidFill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accent1">
                    <a:lumMod val="7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Asesoría</a:t>
            </a:r>
            <a:r>
              <a:rPr lang="es-MX" dirty="0">
                <a:solidFill>
                  <a:schemeClr val="accent1">
                    <a:lumMod val="7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Técnica o académica</a:t>
            </a:r>
          </a:p>
        </p:txBody>
      </p:sp>
      <p:pic>
        <p:nvPicPr>
          <p:cNvPr id="1026" name="Picture 2" descr="Regresan a clases alumnos del CECYTES después de disfrutar de las  vacaciones | Educación | Noticias | TVP | TVPACIFICO.MX">
            <a:extLst>
              <a:ext uri="{FF2B5EF4-FFF2-40B4-BE49-F238E27FC236}">
                <a16:creationId xmlns:a16="http://schemas.microsoft.com/office/drawing/2014/main" id="{C362606E-EB6F-470A-92CE-429F221B02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5" r="15174"/>
          <a:stretch/>
        </p:blipFill>
        <p:spPr bwMode="auto">
          <a:xfrm>
            <a:off x="1471748" y="2204864"/>
            <a:ext cx="2524183" cy="176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2583EC2-487C-490A-9BE3-410C985B8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61" y="4780667"/>
            <a:ext cx="4392954" cy="106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52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2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1509" name="AutoShape 4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" name="AutoShape 2" descr="Resultado de imagen para CONVENI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para CONVENI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Redondear rectángulo de esquina diagonal 8"/>
          <p:cNvSpPr/>
          <p:nvPr/>
        </p:nvSpPr>
        <p:spPr>
          <a:xfrm>
            <a:off x="1691680" y="1028540"/>
            <a:ext cx="5616624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CONVENIOS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12775" y="1556792"/>
            <a:ext cx="7559625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MX" sz="16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Convenio de colaboración con la </a:t>
            </a:r>
            <a:r>
              <a:rPr lang="es-MX" dirty="0" err="1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Cityexpress</a:t>
            </a:r>
            <a:r>
              <a:rPr lang="es-MX" dirty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hoteles</a:t>
            </a:r>
            <a:r>
              <a:rPr lang="es-MX" sz="16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MX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s-MX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429">
                        <a14:foregroundMark x1="73286" y1="44000" x2="73286" y2="44000"/>
                        <a14:foregroundMark x1="41714" y1="34615" x2="41714" y2="34615"/>
                        <a14:foregroundMark x1="48571" y1="24308" x2="48571" y2="24308"/>
                        <a14:foregroundMark x1="49571" y1="13846" x2="49571" y2="13846"/>
                        <a14:foregroundMark x1="19286" y1="13846" x2="19286" y2="13846"/>
                        <a14:foregroundMark x1="14286" y1="75385" x2="14286" y2="75385"/>
                        <a14:foregroundMark x1="21571" y1="25231" x2="21571" y2="25231"/>
                        <a14:foregroundMark x1="14286" y1="33538" x2="14286" y2="33538"/>
                        <a14:foregroundMark x1="60429" y1="34154" x2="60429" y2="34154"/>
                        <a14:foregroundMark x1="60429" y1="44000" x2="60429" y2="44000"/>
                        <a14:foregroundMark x1="55429" y1="51846" x2="55429" y2="51846"/>
                        <a14:foregroundMark x1="38000" y1="50308" x2="38000" y2="50308"/>
                        <a14:foregroundMark x1="44429" y1="42462" x2="44429" y2="42462"/>
                        <a14:foregroundMark x1="23000" y1="41538" x2="23000" y2="41538"/>
                        <a14:foregroundMark x1="16571" y1="53846" x2="16571" y2="53846"/>
                        <a14:foregroundMark x1="14714" y1="62615" x2="14714" y2="62615"/>
                        <a14:foregroundMark x1="40286" y1="61692" x2="40286" y2="61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175" y="4537665"/>
            <a:ext cx="647163" cy="600937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554664" y="4396826"/>
            <a:ext cx="6991945" cy="882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</a:t>
            </a:r>
            <a:r>
              <a:rPr lang="es-MX" sz="16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Contar co</a:t>
            </a:r>
            <a:r>
              <a:rPr lang="es-MX" sz="16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tarifas preferenciales para personal de la Universidad Tecnológica de Guaymas. </a:t>
            </a:r>
            <a:endParaRPr lang="es-MX" sz="1600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4AC6225-CB4D-4BEC-B916-74C179882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87" y="2529732"/>
            <a:ext cx="4171471" cy="1009556"/>
          </a:xfrm>
          <a:prstGeom prst="rect">
            <a:avLst/>
          </a:prstGeom>
        </p:spPr>
      </p:pic>
      <p:pic>
        <p:nvPicPr>
          <p:cNvPr id="2050" name="Picture 2" descr="Hoteles City Express | Sitio Oficial">
            <a:extLst>
              <a:ext uri="{FF2B5EF4-FFF2-40B4-BE49-F238E27FC236}">
                <a16:creationId xmlns:a16="http://schemas.microsoft.com/office/drawing/2014/main" id="{4EDC906B-C926-4F8C-8672-7EE81D669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673353"/>
            <a:ext cx="2536061" cy="87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05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2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1509" name="AutoShape 4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" name="AutoShape 2" descr="Resultado de imagen para CONVENI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para CONVENI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Redondear rectángulo de esquina diagonal 8"/>
          <p:cNvSpPr/>
          <p:nvPr/>
        </p:nvSpPr>
        <p:spPr>
          <a:xfrm>
            <a:off x="899592" y="980728"/>
            <a:ext cx="7560840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PROMOCIÓN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12582" y="1412776"/>
            <a:ext cx="8208812" cy="1205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latin typeface="Bahnschrift" panose="020B0502040204020203" pitchFamily="34" charset="0"/>
              </a:rPr>
              <a:t>Promoción en </a:t>
            </a:r>
            <a:r>
              <a:rPr lang="es-MX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</a:rPr>
              <a:t>pantalla publicitaria</a:t>
            </a:r>
            <a:r>
              <a:rPr lang="es-MX" sz="2000" dirty="0">
                <a:latin typeface="Bahnschrift" panose="020B0502040204020203" pitchFamily="34" charset="0"/>
              </a:rPr>
              <a:t>, ubicado en Calzada García López, frente a Ley </a:t>
            </a:r>
            <a:r>
              <a:rPr lang="es-MX" sz="2000" dirty="0" err="1">
                <a:latin typeface="Bahnschrift" panose="020B0502040204020203" pitchFamily="34" charset="0"/>
              </a:rPr>
              <a:t>Vigia</a:t>
            </a:r>
            <a:r>
              <a:rPr lang="es-MX" sz="2000" dirty="0">
                <a:latin typeface="Bahnschrift" panose="020B0502040204020203" pitchFamily="34" charset="0"/>
              </a:rPr>
              <a:t>. Con</a:t>
            </a:r>
            <a:r>
              <a:rPr lang="es-MX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</a:rPr>
              <a:t> 233 </a:t>
            </a:r>
            <a:r>
              <a:rPr lang="es-MX" sz="2000" dirty="0">
                <a:latin typeface="Bahnschrift" panose="020B0502040204020203" pitchFamily="34" charset="0"/>
              </a:rPr>
              <a:t>repeticiones al día. </a:t>
            </a:r>
          </a:p>
        </p:txBody>
      </p:sp>
      <p:pic>
        <p:nvPicPr>
          <p:cNvPr id="8" name="Imagen 7" descr="Una señal de restaurante en la calle&#10;&#10;Descripción generada automáticament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924944"/>
            <a:ext cx="3296714" cy="3254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7391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2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1509" name="AutoShape 4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" name="AutoShape 2" descr="Resultado de imagen para CONVENI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para CONVENI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Redondear rectángulo de esquina diagonal 8"/>
          <p:cNvSpPr/>
          <p:nvPr/>
        </p:nvSpPr>
        <p:spPr>
          <a:xfrm>
            <a:off x="899592" y="1028540"/>
            <a:ext cx="7560840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PROMOCIÓN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60374" y="1484784"/>
            <a:ext cx="8000057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dirty="0">
                <a:latin typeface="Bahnschrift" panose="020B0502040204020203" pitchFamily="34" charset="0"/>
              </a:rPr>
              <a:t>Promoción en </a:t>
            </a: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</a:rPr>
              <a:t>espectacular</a:t>
            </a:r>
            <a:r>
              <a:rPr lang="es-MX" dirty="0">
                <a:latin typeface="Bahnschrift" panose="020B0502040204020203" pitchFamily="34" charset="0"/>
              </a:rPr>
              <a:t>, ubicado en carretera internacional, tramo Guaymas-Empalme</a:t>
            </a:r>
          </a:p>
        </p:txBody>
      </p:sp>
      <p:pic>
        <p:nvPicPr>
          <p:cNvPr id="8" name="Imagen 7" descr="Una señal de calle en un día soleado&#10;&#10;Descripción generada automáticament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592693"/>
            <a:ext cx="5256584" cy="338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2220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2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1509" name="AutoShape 4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" name="AutoShape 2" descr="Resultado de imagen para CONVENI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para CONVENI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Redondear rectángulo de esquina diagonal 8"/>
          <p:cNvSpPr/>
          <p:nvPr/>
        </p:nvSpPr>
        <p:spPr>
          <a:xfrm>
            <a:off x="899592" y="1100548"/>
            <a:ext cx="7560840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PROMOCIÓN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60375" y="1562100"/>
            <a:ext cx="7856041" cy="1045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</a:rPr>
              <a:t>  Volanteo y Perifoneo </a:t>
            </a:r>
            <a:r>
              <a:rPr lang="es-MX" sz="2000" dirty="0">
                <a:latin typeface="Bahnschrift" panose="020B0502040204020203" pitchFamily="34" charset="0"/>
              </a:rPr>
              <a:t>en diferentes puntos de la Ciudad y en el Valle de Guaymas</a:t>
            </a:r>
          </a:p>
        </p:txBody>
      </p:sp>
      <p:pic>
        <p:nvPicPr>
          <p:cNvPr id="15" name="Imagen 14" descr="Imagen que contiene exterior, persona, hombre, parado&#10;&#10;Descripción generada automáticamente">
            <a:extLst>
              <a:ext uri="{FF2B5EF4-FFF2-40B4-BE49-F238E27FC236}">
                <a16:creationId xmlns:a16="http://schemas.microsoft.com/office/drawing/2014/main" id="{78DCC94B-0F06-4852-BDCB-095C302DF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36" y="3026131"/>
            <a:ext cx="3238007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Marcador de contenido 9">
            <a:extLst>
              <a:ext uri="{FF2B5EF4-FFF2-40B4-BE49-F238E27FC236}">
                <a16:creationId xmlns:a16="http://schemas.microsoft.com/office/drawing/2014/main" id="{BD466907-8EAA-4EC9-B657-99DE9FE29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60032" y="3026131"/>
            <a:ext cx="3238007" cy="319702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5141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2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1509" name="AutoShape 4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" name="AutoShape 2" descr="Resultado de imagen para CONVENI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para CONVENI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Redondear rectángulo de esquina diagonal 8"/>
          <p:cNvSpPr/>
          <p:nvPr/>
        </p:nvSpPr>
        <p:spPr>
          <a:xfrm>
            <a:off x="899592" y="1028540"/>
            <a:ext cx="7560840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PROMOCIÓN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32022" y="1556792"/>
            <a:ext cx="7289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latin typeface="Bahnschrift" panose="020B0502040204020203" pitchFamily="34" charset="0"/>
              </a:rPr>
              <a:t>Spot publicitario en estación de </a:t>
            </a:r>
            <a:r>
              <a:rPr lang="es-MX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</a:rPr>
              <a:t>radio FM 105 </a:t>
            </a:r>
          </a:p>
        </p:txBody>
      </p:sp>
      <p:pic>
        <p:nvPicPr>
          <p:cNvPr id="7" name="Imagen 6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2708920"/>
            <a:ext cx="3737241" cy="187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25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2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1509" name="AutoShape 4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" name="AutoShape 2" descr="Resultado de imagen para CONVENI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para CONVENI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Redondear rectángulo de esquina diagonal 8"/>
          <p:cNvSpPr/>
          <p:nvPr/>
        </p:nvSpPr>
        <p:spPr>
          <a:xfrm>
            <a:off x="899592" y="956532"/>
            <a:ext cx="7560840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PROMOCIÓN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60374" y="1484784"/>
            <a:ext cx="8000057" cy="571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dirty="0">
                <a:latin typeface="Bahnschrift" panose="020B0502040204020203" pitchFamily="34" charset="0"/>
              </a:rPr>
              <a:t> Videos </a:t>
            </a:r>
            <a:r>
              <a:rPr lang="es-MX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</a:rPr>
              <a:t>Redes Sociales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22C1F64-9BD2-4B13-BC7F-FF53B8B84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82" y="2603325"/>
            <a:ext cx="2057400" cy="316039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140C20C-C171-4B61-8239-EB5C13F55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2564904"/>
            <a:ext cx="2306320" cy="316039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A9D041A-CF2F-4208-BB28-D6CC6F1B3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2972564"/>
            <a:ext cx="2455545" cy="23495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9001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dondear rectángulo de esquina diagonal 7"/>
          <p:cNvSpPr/>
          <p:nvPr/>
        </p:nvSpPr>
        <p:spPr>
          <a:xfrm>
            <a:off x="1691680" y="980728"/>
            <a:ext cx="5616624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TRANSPARENCIA</a:t>
            </a:r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6202"/>
            <a:ext cx="4600048" cy="170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dondear rectángulo de esquina diagonal 5"/>
          <p:cNvSpPr/>
          <p:nvPr/>
        </p:nvSpPr>
        <p:spPr>
          <a:xfrm>
            <a:off x="3779912" y="3701458"/>
            <a:ext cx="5040560" cy="2528368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100%</a:t>
            </a:r>
          </a:p>
          <a:p>
            <a:pPr algn="ctr"/>
            <a:r>
              <a:rPr lang="es-MX" sz="2800" b="1" dirty="0">
                <a:solidFill>
                  <a:schemeClr val="tx2">
                    <a:lumMod val="50000"/>
                  </a:schemeClr>
                </a:solidFill>
                <a:latin typeface="Bahnschrift Light" panose="020B0502040204020203" pitchFamily="34" charset="0"/>
              </a:rPr>
              <a:t>De cumplimiento  </a:t>
            </a:r>
          </a:p>
          <a:p>
            <a:pPr algn="ctr"/>
            <a:r>
              <a:rPr lang="es-MX" sz="2800" b="1" dirty="0">
                <a:solidFill>
                  <a:schemeClr val="tx2">
                    <a:lumMod val="50000"/>
                  </a:schemeClr>
                </a:solidFill>
                <a:latin typeface="Bahnschrift Light" panose="020B0502040204020203" pitchFamily="34" charset="0"/>
              </a:rPr>
              <a:t>Y de atención de solicitudes de información</a:t>
            </a:r>
          </a:p>
        </p:txBody>
      </p:sp>
      <p:pic>
        <p:nvPicPr>
          <p:cNvPr id="5" name="Picture 2" descr="Resultado de imagen para infome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8" t="7895" r="28947" b="7895"/>
          <a:stretch/>
        </p:blipFill>
        <p:spPr bwMode="auto">
          <a:xfrm>
            <a:off x="6012160" y="1796728"/>
            <a:ext cx="1867829" cy="186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dondear rectángulo de esquina diagonal 6"/>
          <p:cNvSpPr/>
          <p:nvPr/>
        </p:nvSpPr>
        <p:spPr>
          <a:xfrm>
            <a:off x="107504" y="3568637"/>
            <a:ext cx="3600400" cy="2884699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Para la </a:t>
            </a:r>
          </a:p>
          <a:p>
            <a:pPr algn="ctr"/>
            <a:r>
              <a:rPr lang="es-MX" sz="3600" b="1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2da. evaluación </a:t>
            </a:r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trimestral del </a:t>
            </a:r>
            <a:r>
              <a:rPr lang="es-MX" sz="3600" b="1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2021</a:t>
            </a:r>
          </a:p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UTGuaymas mantiene la Excelencia</a:t>
            </a:r>
          </a:p>
        </p:txBody>
      </p:sp>
    </p:spTree>
    <p:extLst>
      <p:ext uri="{BB962C8B-B14F-4D97-AF65-F5344CB8AC3E}">
        <p14:creationId xmlns:p14="http://schemas.microsoft.com/office/powerpoint/2010/main" val="3034711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2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1509" name="AutoShape 4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" name="AutoShape 2" descr="Resultado de imagen para CONVENI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para CONVENI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Redondear rectángulo de esquina diagonal 8"/>
          <p:cNvSpPr/>
          <p:nvPr/>
        </p:nvSpPr>
        <p:spPr>
          <a:xfrm>
            <a:off x="899592" y="1028540"/>
            <a:ext cx="7560840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CONVENIO ASU – ESTADO DE SONORA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60375" y="1562100"/>
            <a:ext cx="7928049" cy="1045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</a:rPr>
              <a:t>Firma de la Declaración de Colaboración</a:t>
            </a:r>
            <a:r>
              <a:rPr lang="es-MX" dirty="0">
                <a:solidFill>
                  <a:srgbClr val="000000"/>
                </a:solidFill>
                <a:latin typeface="Bahnschrift" panose="020B0502040204020203" pitchFamily="34" charset="0"/>
              </a:rPr>
              <a:t> entre la ASU y el Gobierno del Estado de Sonora</a:t>
            </a:r>
            <a:endParaRPr lang="es-MX" sz="2000" dirty="0">
              <a:solidFill>
                <a:srgbClr val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4255719" y="3342546"/>
            <a:ext cx="41044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>
                <a:latin typeface="Bahnschrift" panose="020B0502040204020203" pitchFamily="34" charset="0"/>
                <a:cs typeface="Times New Roman" panose="02020603050405020304" pitchFamily="18" charset="0"/>
              </a:rPr>
              <a:t>Testigo en la firma </a:t>
            </a:r>
            <a:r>
              <a:rPr lang="es-MX" sz="18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la </a:t>
            </a:r>
          </a:p>
          <a:p>
            <a:pPr algn="ctr"/>
            <a:r>
              <a:rPr lang="es-MX" sz="2000" dirty="0">
                <a:solidFill>
                  <a:srgbClr val="0070C0"/>
                </a:solidFill>
                <a:latin typeface="Bahnschrift" panose="020B0502040204020203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Arizona</a:t>
            </a:r>
            <a:r>
              <a:rPr lang="es-MX" sz="2000" dirty="0">
                <a:solidFill>
                  <a:srgbClr val="0070C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s-MX" sz="2000" dirty="0" err="1">
                <a:solidFill>
                  <a:srgbClr val="0070C0"/>
                </a:solidFill>
                <a:latin typeface="Bahnschrift" panose="020B0502040204020203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</a:t>
            </a:r>
            <a:r>
              <a:rPr lang="es-MX" sz="2000" dirty="0">
                <a:solidFill>
                  <a:srgbClr val="0070C0"/>
                </a:solidFill>
                <a:latin typeface="Bahnschrift" panose="020B0502040204020203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MX" sz="2000" dirty="0" err="1">
                <a:solidFill>
                  <a:srgbClr val="0070C0"/>
                </a:solidFill>
                <a:latin typeface="Bahnschrift" panose="020B0502040204020203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University</a:t>
            </a:r>
            <a:r>
              <a:rPr lang="es-MX" sz="2000" dirty="0">
                <a:solidFill>
                  <a:srgbClr val="0070C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s-MX" sz="2000" dirty="0">
                <a:solidFill>
                  <a:srgbClr val="0070C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s-MX" sz="2000" spc="5" dirty="0">
                <a:solidFill>
                  <a:srgbClr val="0070C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2000" dirty="0">
                <a:solidFill>
                  <a:srgbClr val="0070C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s-MX" sz="2000" spc="5" dirty="0">
                <a:solidFill>
                  <a:srgbClr val="0070C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2000" spc="5" dirty="0">
                <a:solidFill>
                  <a:srgbClr val="0070C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s-MX" sz="2000" dirty="0">
                <a:solidFill>
                  <a:srgbClr val="0070C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obierno</a:t>
            </a:r>
            <a:r>
              <a:rPr lang="es-MX" sz="2000" spc="5" dirty="0">
                <a:solidFill>
                  <a:srgbClr val="0070C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2000" dirty="0">
                <a:solidFill>
                  <a:srgbClr val="0070C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</a:t>
            </a:r>
            <a:r>
              <a:rPr lang="es-MX" sz="2000" spc="5" dirty="0">
                <a:solidFill>
                  <a:srgbClr val="0070C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</a:t>
            </a:r>
            <a:r>
              <a:rPr lang="es-MX" sz="2000" dirty="0">
                <a:solidFill>
                  <a:srgbClr val="0070C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stado de Sonora,</a:t>
            </a:r>
            <a:r>
              <a:rPr lang="es-MX" sz="2000" spc="5" dirty="0">
                <a:solidFill>
                  <a:srgbClr val="0070C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s-MX" sz="18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</a:t>
            </a:r>
            <a:r>
              <a:rPr lang="es-MX" sz="1800" spc="35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promover</a:t>
            </a:r>
            <a:r>
              <a:rPr lang="es-MX" sz="1800" spc="25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cursos</a:t>
            </a:r>
            <a:r>
              <a:rPr lang="es-MX" sz="1800" spc="4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MX" sz="1800" spc="25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interacción</a:t>
            </a:r>
            <a:r>
              <a:rPr lang="es-MX" sz="1800" spc="35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estudiantes</a:t>
            </a:r>
            <a:r>
              <a:rPr lang="es-MX" sz="1800" spc="-25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s-MX" sz="1800" spc="-15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 educativo.</a:t>
            </a:r>
            <a:endParaRPr lang="es-MX" sz="1600" dirty="0">
              <a:latin typeface="Bahnschrift" panose="020B0502040204020203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9CAC6E6-880A-4CA0-B409-BBEAEFE01A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4" r="7156"/>
          <a:stretch/>
        </p:blipFill>
        <p:spPr bwMode="auto">
          <a:xfrm>
            <a:off x="1259632" y="2665133"/>
            <a:ext cx="2448272" cy="3739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1651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2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1509" name="AutoShape 4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" name="AutoShape 2" descr="Resultado de imagen para CONVENI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para CONVENI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Redondear rectángulo de esquina diagonal 8"/>
          <p:cNvSpPr/>
          <p:nvPr/>
        </p:nvSpPr>
        <p:spPr>
          <a:xfrm>
            <a:off x="899592" y="1028540"/>
            <a:ext cx="7560840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FORO VIRTUAL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60375" y="1562100"/>
            <a:ext cx="8402995" cy="1005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</a:rPr>
              <a:t> Conocimiento sin fronteras: </a:t>
            </a:r>
            <a:r>
              <a:rPr lang="es-MX" sz="2400" dirty="0">
                <a:solidFill>
                  <a:srgbClr val="000000"/>
                </a:solidFill>
                <a:latin typeface="Bahnschrift" panose="020B0502040204020203" pitchFamily="34" charset="0"/>
              </a:rPr>
              <a:t>“M</a:t>
            </a:r>
            <a:r>
              <a:rPr lang="es-MX" dirty="0">
                <a:solidFill>
                  <a:srgbClr val="000000"/>
                </a:solidFill>
                <a:latin typeface="Bahnschrift" panose="020B0502040204020203" pitchFamily="34" charset="0"/>
              </a:rPr>
              <a:t>ovilidad e innovación en la </a:t>
            </a:r>
            <a:r>
              <a:rPr lang="es-MX" dirty="0" err="1">
                <a:solidFill>
                  <a:srgbClr val="000000"/>
                </a:solidFill>
                <a:latin typeface="Bahnschrift" panose="020B0502040204020203" pitchFamily="34" charset="0"/>
              </a:rPr>
              <a:t>Megarregión</a:t>
            </a:r>
            <a:r>
              <a:rPr lang="es-MX" dirty="0">
                <a:solidFill>
                  <a:srgbClr val="000000"/>
                </a:solidFill>
                <a:latin typeface="Bahnschrift" panose="020B0502040204020203" pitchFamily="34" charset="0"/>
              </a:rPr>
              <a:t> Sonora-Arizona”</a:t>
            </a:r>
            <a:endParaRPr lang="es-MX" sz="2000" dirty="0">
              <a:solidFill>
                <a:srgbClr val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5017836" y="3664594"/>
            <a:ext cx="38455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latin typeface="Bahnschrift" panose="020B0502040204020203" pitchFamily="34" charset="0"/>
                <a:cs typeface="Times New Roman" panose="02020603050405020304" pitchFamily="18" charset="0"/>
              </a:rPr>
              <a:t>Como parte de la relación que existe entre ambos estados para el</a:t>
            </a:r>
          </a:p>
          <a:p>
            <a:pPr algn="ctr"/>
            <a:r>
              <a:rPr lang="es-MX" dirty="0"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s-MX" sz="2400" dirty="0">
                <a:solidFill>
                  <a:schemeClr val="accent1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fortalecimiento de la Educación. </a:t>
            </a:r>
            <a:endParaRPr lang="es-MX" sz="1600" dirty="0">
              <a:solidFill>
                <a:schemeClr val="accent1"/>
              </a:solidFill>
              <a:latin typeface="Bahnschrift" panose="020B0502040204020203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66B060A-EEE4-48D1-BCB2-7E69C6DAB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19" y="3093156"/>
            <a:ext cx="4351746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4489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2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1509" name="AutoShape 4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" name="AutoShape 2" descr="Resultado de imagen para CONVENI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para CONVENI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Redondear rectángulo de esquina diagonal 8"/>
          <p:cNvSpPr/>
          <p:nvPr/>
        </p:nvSpPr>
        <p:spPr>
          <a:xfrm>
            <a:off x="899592" y="1028540"/>
            <a:ext cx="7560840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DÍA DEL MAESTRO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60375" y="1736163"/>
            <a:ext cx="7928049" cy="571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dirty="0">
                <a:solidFill>
                  <a:srgbClr val="000000"/>
                </a:solidFill>
                <a:latin typeface="Bahnschrift" panose="020B0502040204020203" pitchFamily="34" charset="0"/>
              </a:rPr>
              <a:t> Reconocimiento a </a:t>
            </a:r>
            <a:r>
              <a:rPr lang="es-MX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</a:rPr>
              <a:t>Maestros Distinguidos</a:t>
            </a:r>
            <a:endParaRPr lang="es-MX" sz="2000" dirty="0">
              <a:solidFill>
                <a:srgbClr val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4572000" y="2996952"/>
            <a:ext cx="42875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815" marR="39370" algn="just">
              <a:spcAft>
                <a:spcPts val="0"/>
              </a:spcAft>
            </a:pPr>
            <a:r>
              <a:rPr lang="es-ES" dirty="0">
                <a:latin typeface="Bahnschrift" panose="020B0502040204020203" pitchFamily="34" charset="0"/>
                <a:cs typeface="Times New Roman" panose="02020603050405020304" pitchFamily="18" charset="0"/>
              </a:rPr>
              <a:t>Placas a los 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Mejores Docentes Evaluados </a:t>
            </a:r>
            <a:r>
              <a:rPr lang="es-ES" dirty="0">
                <a:latin typeface="Bahnschrift" panose="020B0502040204020203" pitchFamily="34" charset="0"/>
                <a:cs typeface="Times New Roman" panose="02020603050405020304" pitchFamily="18" charset="0"/>
              </a:rPr>
              <a:t>del año como Profesores de Tiempo Completo y Profesores de Asignatura. Como mejores maestros evaluados 2020 - 2021 fueron reconocidas la 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Mtra. Arcelia Soto Hernández</a:t>
            </a:r>
            <a:r>
              <a:rPr lang="es-ES" dirty="0">
                <a:latin typeface="Bahnschrift" panose="020B0502040204020203" pitchFamily="34" charset="0"/>
                <a:cs typeface="Times New Roman" panose="02020603050405020304" pitchFamily="18" charset="0"/>
              </a:rPr>
              <a:t>, Profesora de Tiempo Completo y La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Teacher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Karem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Carrazco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Ortiz</a:t>
            </a:r>
            <a:r>
              <a:rPr lang="es-ES" dirty="0">
                <a:latin typeface="Bahnschrift" panose="020B0502040204020203" pitchFamily="34" charset="0"/>
                <a:cs typeface="Times New Roman" panose="02020603050405020304" pitchFamily="18" charset="0"/>
              </a:rPr>
              <a:t>, Profesora de Asignatura del Idioma Inglés.</a:t>
            </a:r>
            <a:endParaRPr lang="es-MX" dirty="0"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E4C9AFC-7CF3-4C45-8E5C-7C98A7BF2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617396"/>
            <a:ext cx="3724910" cy="3724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6260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2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1509" name="AutoShape 4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" name="AutoShape 2" descr="Resultado de imagen para CONVENI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para CONVENI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Redondear rectángulo de esquina diagonal 8"/>
          <p:cNvSpPr/>
          <p:nvPr/>
        </p:nvSpPr>
        <p:spPr>
          <a:xfrm>
            <a:off x="899592" y="1028540"/>
            <a:ext cx="7560840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VACUNACIÓN COVID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60375" y="1669401"/>
            <a:ext cx="7928049" cy="571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dirty="0">
                <a:solidFill>
                  <a:srgbClr val="000000"/>
                </a:solidFill>
                <a:latin typeface="Bahnschrift" panose="020B0502040204020203" pitchFamily="34" charset="0"/>
              </a:rPr>
              <a:t> </a:t>
            </a:r>
            <a:r>
              <a:rPr lang="es-MX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</a:rPr>
              <a:t>Brigada de Vacunación </a:t>
            </a:r>
            <a:r>
              <a:rPr lang="es-MX" dirty="0">
                <a:solidFill>
                  <a:srgbClr val="000000"/>
                </a:solidFill>
                <a:latin typeface="Bahnschrift" panose="020B0502040204020203" pitchFamily="34" charset="0"/>
              </a:rPr>
              <a:t>a Sector Educativo</a:t>
            </a:r>
            <a:endParaRPr lang="es-MX" sz="2000" dirty="0">
              <a:solidFill>
                <a:srgbClr val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621680" y="3578435"/>
            <a:ext cx="405833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815" marR="39370" algn="just">
              <a:spcAft>
                <a:spcPts val="0"/>
              </a:spcAft>
            </a:pPr>
            <a:r>
              <a:rPr lang="es-ES" dirty="0">
                <a:latin typeface="Bahnschrift" panose="020B0502040204020203" pitchFamily="34" charset="0"/>
                <a:cs typeface="Times New Roman" panose="02020603050405020304" pitchFamily="18" charset="0"/>
              </a:rPr>
              <a:t>Participación en la coordinación de logística en la Brigada de</a:t>
            </a:r>
          </a:p>
          <a:p>
            <a:pPr marL="43815" marR="39370" algn="ctr">
              <a:spcAft>
                <a:spcPts val="0"/>
              </a:spcAft>
            </a:pPr>
            <a:r>
              <a:rPr lang="es-ES" dirty="0"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Vacunación al Sector Educativo</a:t>
            </a:r>
            <a:r>
              <a:rPr lang="es-ES" dirty="0"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</a:p>
          <a:p>
            <a:pPr marL="43815" marR="39370" algn="ctr">
              <a:spcAft>
                <a:spcPts val="0"/>
              </a:spcAft>
            </a:pPr>
            <a:r>
              <a:rPr lang="es-ES" dirty="0">
                <a:latin typeface="Bahnschrift" panose="020B0502040204020203" pitchFamily="34" charset="0"/>
                <a:cs typeface="Times New Roman" panose="02020603050405020304" pitchFamily="18" charset="0"/>
              </a:rPr>
              <a:t>en Guaymas.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326F889-973C-44C6-A9EA-E6AB3C7287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1"/>
          <a:stretch/>
        </p:blipFill>
        <p:spPr bwMode="auto">
          <a:xfrm>
            <a:off x="5364088" y="2353257"/>
            <a:ext cx="2473951" cy="4320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5857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2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1509" name="AutoShape 4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" name="AutoShape 2" descr="Resultado de imagen para CONVENI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para CONVENI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Redondear rectángulo de esquina diagonal 8"/>
          <p:cNvSpPr/>
          <p:nvPr/>
        </p:nvSpPr>
        <p:spPr>
          <a:xfrm>
            <a:off x="899592" y="1028540"/>
            <a:ext cx="7560840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REUNIÓN EQUIPO INTERDISCIPLINARIO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337873" y="2708920"/>
            <a:ext cx="405833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815" marR="39370" algn="just">
              <a:spcAft>
                <a:spcPts val="0"/>
              </a:spcAft>
            </a:pPr>
            <a:r>
              <a:rPr lang="es-ES" dirty="0">
                <a:latin typeface="Bahnschrift" panose="020B0502040204020203" pitchFamily="34" charset="0"/>
                <a:cs typeface="Times New Roman" panose="02020603050405020304" pitchFamily="18" charset="0"/>
              </a:rPr>
              <a:t>Para atender Temas de Archivo de la UTGuaymas, se realizaron diversas reuniones de trabajo interno con el equipo Directivo para el planteamiento del </a:t>
            </a:r>
          </a:p>
          <a:p>
            <a:pPr marL="43815" marR="39370" algn="ctr">
              <a:spcAft>
                <a:spcPts val="0"/>
              </a:spcAft>
            </a:pPr>
            <a:r>
              <a:rPr lang="es-ES" sz="2400" b="1" dirty="0">
                <a:solidFill>
                  <a:srgbClr val="0070C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Plan Archivístico en la UTGuaymas. </a:t>
            </a:r>
            <a:endParaRPr lang="es-ES" sz="2000" b="1" dirty="0">
              <a:solidFill>
                <a:srgbClr val="0070C0"/>
              </a:solidFill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D710799-E0BA-4B79-B598-25374C89D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373480"/>
            <a:ext cx="4096167" cy="30717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8935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2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1509" name="AutoShape 4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" name="AutoShape 2" descr="Resultado de imagen para CONVENI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para CONVENI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Redondear rectángulo de esquina diagonal 8"/>
          <p:cNvSpPr/>
          <p:nvPr/>
        </p:nvSpPr>
        <p:spPr>
          <a:xfrm>
            <a:off x="844217" y="1028540"/>
            <a:ext cx="7560840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JORNADA DE EMPRENDEDORES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568608" y="1889506"/>
            <a:ext cx="33940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815" marR="39370" algn="just">
              <a:spcAft>
                <a:spcPts val="0"/>
              </a:spcAft>
            </a:pPr>
            <a:r>
              <a:rPr lang="es-MX" b="1" dirty="0">
                <a:solidFill>
                  <a:srgbClr val="00B05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Alumnos y personal docente </a:t>
            </a:r>
            <a:r>
              <a:rPr lang="es-MX" sz="1600" dirty="0">
                <a:latin typeface="Bahnschrift" panose="020B0502040204020203" pitchFamily="34" charset="0"/>
                <a:cs typeface="Times New Roman" panose="02020603050405020304" pitchFamily="18" charset="0"/>
              </a:rPr>
              <a:t>participaron en conjunto con la Secretaría de Educación, en la</a:t>
            </a:r>
          </a:p>
          <a:p>
            <a:pPr marL="43815" marR="39370" algn="ctr">
              <a:spcAft>
                <a:spcPts val="0"/>
              </a:spcAft>
            </a:pPr>
            <a:r>
              <a:rPr lang="es-MX" sz="1600" dirty="0"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s-MX" sz="2000" b="1" dirty="0">
                <a:solidFill>
                  <a:srgbClr val="0070C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“Jornada de Emprendedores”. </a:t>
            </a:r>
            <a:endParaRPr lang="es-ES" sz="1600" b="1" dirty="0">
              <a:solidFill>
                <a:srgbClr val="0070C0"/>
              </a:solidFill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Marcador de contenido 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78C91850-0C2D-40C6-A91B-9846272D0C80}"/>
              </a:ext>
            </a:extLst>
          </p:cNvPr>
          <p:cNvPicPr>
            <a:picLocks/>
          </p:cNvPicPr>
          <p:nvPr/>
        </p:nvPicPr>
        <p:blipFill rotWithShape="1">
          <a:blip r:embed="rId2" cstate="print"/>
          <a:srcRect l="1358" t="4030" r="4820" b="3713"/>
          <a:stretch/>
        </p:blipFill>
        <p:spPr bwMode="auto">
          <a:xfrm>
            <a:off x="755576" y="3645024"/>
            <a:ext cx="3096344" cy="2476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Pantalla de un video juego&#10;&#10;Descripción generada automáticamente con confianza media">
            <a:extLst>
              <a:ext uri="{FF2B5EF4-FFF2-40B4-BE49-F238E27FC236}">
                <a16:creationId xmlns:a16="http://schemas.microsoft.com/office/drawing/2014/main" id="{B6B01E52-F4F5-473A-AF2A-C443C3E1CE7A}"/>
              </a:ext>
            </a:extLst>
          </p:cNvPr>
          <p:cNvPicPr/>
          <p:nvPr/>
        </p:nvPicPr>
        <p:blipFill rotWithShape="1">
          <a:blip r:embed="rId3" cstate="print"/>
          <a:srcRect l="5159" t="12536" b="19056"/>
          <a:stretch/>
        </p:blipFill>
        <p:spPr bwMode="auto">
          <a:xfrm>
            <a:off x="5004048" y="2035612"/>
            <a:ext cx="2955892" cy="2160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5AB5C763-6EC9-43F4-A98C-43A3A56105AA}"/>
              </a:ext>
            </a:extLst>
          </p:cNvPr>
          <p:cNvSpPr/>
          <p:nvPr/>
        </p:nvSpPr>
        <p:spPr>
          <a:xfrm>
            <a:off x="4355976" y="4495471"/>
            <a:ext cx="45477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9565" marR="3937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1600" dirty="0">
                <a:latin typeface="Bahnschrift" panose="020B0502040204020203" pitchFamily="34" charset="0"/>
                <a:cs typeface="Times New Roman" panose="02020603050405020304" pitchFamily="18" charset="0"/>
              </a:rPr>
              <a:t>5 Tendencias del comercio electrónico</a:t>
            </a:r>
          </a:p>
          <a:p>
            <a:pPr marL="329565" marR="3937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1600" dirty="0">
                <a:latin typeface="Bahnschrift" panose="020B0502040204020203" pitchFamily="34" charset="0"/>
                <a:cs typeface="Times New Roman" panose="02020603050405020304" pitchFamily="18" charset="0"/>
              </a:rPr>
              <a:t>Emprendimiento desde la universidad </a:t>
            </a:r>
          </a:p>
          <a:p>
            <a:pPr marL="329565" marR="3937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1600" dirty="0">
                <a:latin typeface="Bahnschrift" panose="020B0502040204020203" pitchFamily="34" charset="0"/>
                <a:cs typeface="Times New Roman" panose="02020603050405020304" pitchFamily="18" charset="0"/>
              </a:rPr>
              <a:t>Finanzas personales para emprendedores</a:t>
            </a:r>
          </a:p>
          <a:p>
            <a:pPr marL="329565" marR="3937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1600" dirty="0">
                <a:latin typeface="Bahnschrift" panose="020B0502040204020203" pitchFamily="34" charset="0"/>
                <a:cs typeface="Times New Roman" panose="02020603050405020304" pitchFamily="18" charset="0"/>
              </a:rPr>
              <a:t>Claves del emprendedor </a:t>
            </a:r>
          </a:p>
          <a:p>
            <a:pPr marL="329565" marR="3937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MX" sz="1600" dirty="0">
                <a:latin typeface="Bahnschrift" panose="020B0502040204020203" pitchFamily="34" charset="0"/>
                <a:cs typeface="Times New Roman" panose="02020603050405020304" pitchFamily="18" charset="0"/>
              </a:rPr>
              <a:t>Nuevos tiempos, nuevas empresas </a:t>
            </a:r>
            <a:endParaRPr lang="es-ES" sz="1600" dirty="0"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912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2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1509" name="AutoShape 4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" name="AutoShape 2" descr="Resultado de imagen para CONVENI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para CONVENI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Redondear rectángulo de esquina diagonal 8"/>
          <p:cNvSpPr/>
          <p:nvPr/>
        </p:nvSpPr>
        <p:spPr>
          <a:xfrm>
            <a:off x="844217" y="1100548"/>
            <a:ext cx="7560840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DONACIÓN DE ÓRGANOS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AB5C763-6EC9-43F4-A98C-43A3A56105AA}"/>
              </a:ext>
            </a:extLst>
          </p:cNvPr>
          <p:cNvSpPr/>
          <p:nvPr/>
        </p:nvSpPr>
        <p:spPr>
          <a:xfrm>
            <a:off x="844218" y="1745521"/>
            <a:ext cx="74001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815" marR="39370" algn="just">
              <a:spcAft>
                <a:spcPts val="0"/>
              </a:spcAft>
            </a:pPr>
            <a:r>
              <a:rPr lang="es-ES" sz="1600" dirty="0">
                <a:latin typeface="Bahnschrift" panose="020B0502040204020203" pitchFamily="34" charset="0"/>
                <a:cs typeface="Times New Roman" panose="02020603050405020304" pitchFamily="18" charset="0"/>
              </a:rPr>
              <a:t>Conferencia dirigida al personal administrativo, docente y alumnos con el fin de crear </a:t>
            </a:r>
            <a:r>
              <a:rPr lang="es-ES" b="1" dirty="0">
                <a:solidFill>
                  <a:srgbClr val="00B05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conciencia sobre la importancia de la donación de órganos</a:t>
            </a:r>
            <a:r>
              <a:rPr lang="es-ES" sz="1600" dirty="0">
                <a:latin typeface="Bahnschrift" panose="020B0502040204020203" pitchFamily="34" charset="0"/>
                <a:cs typeface="Times New Roman" panose="02020603050405020304" pitchFamily="18" charset="0"/>
              </a:rPr>
              <a:t>, desarrollando una sociedad empática y con cultura por el apoyo a quienes lo necesitan.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57E8B9A-B061-4B81-B46D-AF6D9B81E0E2}"/>
              </a:ext>
            </a:extLst>
          </p:cNvPr>
          <p:cNvPicPr/>
          <p:nvPr/>
        </p:nvPicPr>
        <p:blipFill>
          <a:blip r:embed="rId2" cstate="print"/>
          <a:srcRect b="4881"/>
          <a:stretch>
            <a:fillRect/>
          </a:stretch>
        </p:blipFill>
        <p:spPr bwMode="auto">
          <a:xfrm>
            <a:off x="1043608" y="3284984"/>
            <a:ext cx="3200400" cy="2419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BF8CAFA-ACDC-4C91-93F4-825138749088}"/>
              </a:ext>
            </a:extLst>
          </p:cNvPr>
          <p:cNvPicPr/>
          <p:nvPr/>
        </p:nvPicPr>
        <p:blipFill>
          <a:blip r:embed="rId3" cstate="print"/>
          <a:srcRect r="19627" b="4449"/>
          <a:stretch>
            <a:fillRect/>
          </a:stretch>
        </p:blipFill>
        <p:spPr bwMode="auto">
          <a:xfrm>
            <a:off x="5227659" y="3284984"/>
            <a:ext cx="3200400" cy="2419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000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2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1509" name="AutoShape 4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" name="AutoShape 2" descr="Resultado de imagen para CONVENI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para CONVENI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Redondear rectángulo de esquina diagonal 8"/>
          <p:cNvSpPr/>
          <p:nvPr/>
        </p:nvSpPr>
        <p:spPr>
          <a:xfrm>
            <a:off x="765175" y="1028540"/>
            <a:ext cx="7560840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REUNIÓN DE RECTORES DE LAS </a:t>
            </a:r>
            <a:r>
              <a:rPr lang="es-MX" sz="2400" b="1" dirty="0" err="1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UUTTyP</a:t>
            </a:r>
            <a:endParaRPr lang="es-MX" sz="2400" b="1" dirty="0">
              <a:solidFill>
                <a:schemeClr val="accent4">
                  <a:lumMod val="50000"/>
                </a:schemeClr>
              </a:solidFill>
              <a:latin typeface="Bahnschrift Light" panose="020B0502040204020203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87730" y="1693257"/>
            <a:ext cx="75382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800" dirty="0">
                <a:solidFill>
                  <a:srgbClr val="222222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Participación virtual en la </a:t>
            </a:r>
          </a:p>
          <a:p>
            <a:pPr algn="ctr"/>
            <a:r>
              <a:rPr lang="es-MX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2da. Reunión </a:t>
            </a:r>
            <a:r>
              <a:rPr lang="es-MX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s-MX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acional </a:t>
            </a:r>
            <a:r>
              <a:rPr lang="es-MX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de Rectores </a:t>
            </a:r>
          </a:p>
          <a:p>
            <a:pPr algn="ctr"/>
            <a:r>
              <a:rPr lang="es-MX" sz="1800" dirty="0">
                <a:solidFill>
                  <a:srgbClr val="222222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y Rectoras de las UUTT YP</a:t>
            </a:r>
            <a:endParaRPr lang="es-MX" dirty="0">
              <a:latin typeface="Bahnschrift" panose="020B0502040204020203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" b="100000" l="0" r="100000">
                        <a14:foregroundMark x1="14230" y1="16179" x2="14230" y2="16179"/>
                        <a14:foregroundMark x1="33528" y1="8187" x2="33528" y2="8187"/>
                        <a14:foregroundMark x1="47758" y1="16569" x2="47758" y2="16569"/>
                        <a14:foregroundMark x1="7018" y1="30799" x2="7018" y2="30799"/>
                        <a14:foregroundMark x1="16569" y1="49708" x2="16569" y2="497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95536" y="3574935"/>
            <a:ext cx="263023" cy="26302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" b="100000" l="0" r="100000">
                        <a14:foregroundMark x1="14230" y1="16179" x2="14230" y2="16179"/>
                        <a14:foregroundMark x1="33528" y1="8187" x2="33528" y2="8187"/>
                        <a14:foregroundMark x1="47758" y1="16569" x2="47758" y2="16569"/>
                        <a14:foregroundMark x1="7018" y1="30799" x2="7018" y2="30799"/>
                        <a14:foregroundMark x1="16569" y1="49708" x2="16569" y2="497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98711" y="5164354"/>
            <a:ext cx="263023" cy="26302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4163244-820C-450E-9B42-BC86BDF78D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852936"/>
            <a:ext cx="2832057" cy="3713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2E36854-5674-4108-9EF6-AA92E536D200}"/>
              </a:ext>
            </a:extLst>
          </p:cNvPr>
          <p:cNvSpPr txBox="1"/>
          <p:nvPr/>
        </p:nvSpPr>
        <p:spPr>
          <a:xfrm>
            <a:off x="765175" y="3463987"/>
            <a:ext cx="3518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222222"/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s-MX" sz="1800" dirty="0">
                <a:solidFill>
                  <a:srgbClr val="222222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onmemoraciones del Centenario de la fundación de la SEP </a:t>
            </a:r>
            <a:endParaRPr lang="es-MX" dirty="0">
              <a:latin typeface="Bahnschrift" panose="020B0502040204020203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2D837D0-0EA4-4C85-9D71-2CF23FA45D91}"/>
              </a:ext>
            </a:extLst>
          </p:cNvPr>
          <p:cNvSpPr txBox="1"/>
          <p:nvPr/>
        </p:nvSpPr>
        <p:spPr>
          <a:xfrm>
            <a:off x="787730" y="4972701"/>
            <a:ext cx="35187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dirty="0">
                <a:solidFill>
                  <a:srgbClr val="222222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XXX Aniversario de las Universidades Tecnológicas</a:t>
            </a:r>
            <a:endParaRPr lang="es-MX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219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2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1509" name="AutoShape 4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" name="AutoShape 2" descr="Resultado de imagen para CONVENI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para CONVENI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Redondear rectángulo de esquina diagonal 8"/>
          <p:cNvSpPr/>
          <p:nvPr/>
        </p:nvSpPr>
        <p:spPr>
          <a:xfrm>
            <a:off x="765175" y="1028540"/>
            <a:ext cx="7560840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RECONOCIMIENTO ESCUELA VERDE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70729" y="1592011"/>
            <a:ext cx="8349731" cy="104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8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parte de las actividades que la UTGuaymas ha emprendido a favor del medio ambiente y de la promoción al no uso de plásticos de un solo uso, recibimos el reconocimiento como </a:t>
            </a:r>
            <a:r>
              <a:rPr lang="es-MX" sz="2400" b="1" dirty="0">
                <a:solidFill>
                  <a:srgbClr val="00B05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Escuela Verde </a:t>
            </a:r>
            <a:endParaRPr lang="es-MX" sz="1800" b="1" dirty="0">
              <a:solidFill>
                <a:srgbClr val="00B050"/>
              </a:solidFill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38929" y="3850586"/>
            <a:ext cx="26838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Otorgado por </a:t>
            </a:r>
            <a:r>
              <a:rPr lang="es-MX" sz="2400" b="1" dirty="0">
                <a:solidFill>
                  <a:srgbClr val="00B05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CEDES</a:t>
            </a:r>
            <a:r>
              <a:rPr lang="es-MX" sz="2000" b="1" dirty="0">
                <a:solidFill>
                  <a:srgbClr val="00B05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4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(Comisión de Ecología y Desarrollo Sustentable del Estado de Sonora)</a:t>
            </a:r>
            <a:endParaRPr lang="es-MX" sz="1100" dirty="0">
              <a:latin typeface="Bahnschrift" panose="020B0502040204020203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" b="100000" l="0" r="100000">
                        <a14:foregroundMark x1="14230" y1="16179" x2="14230" y2="16179"/>
                        <a14:foregroundMark x1="33528" y1="8187" x2="33528" y2="8187"/>
                        <a14:foregroundMark x1="47758" y1="16569" x2="47758" y2="16569"/>
                        <a14:foregroundMark x1="7018" y1="30799" x2="7018" y2="30799"/>
                        <a14:foregroundMark x1="16569" y1="49708" x2="16569" y2="497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362925" y="3243749"/>
            <a:ext cx="521638" cy="52163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D89F0EA-F318-46CC-AAB0-C904C16514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80" y="2965371"/>
            <a:ext cx="2510595" cy="324853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459BE4F-EA37-4B8A-8562-78B03574C34B}"/>
              </a:ext>
            </a:extLst>
          </p:cNvPr>
          <p:cNvSpPr txBox="1"/>
          <p:nvPr/>
        </p:nvSpPr>
        <p:spPr>
          <a:xfrm>
            <a:off x="6039372" y="3732945"/>
            <a:ext cx="2504879" cy="16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srgbClr val="000000"/>
                </a:solidFill>
                <a:latin typeface="Bahnschrift" panose="020B0502040204020203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</a:t>
            </a:r>
            <a:r>
              <a:rPr lang="es-MX" sz="1800" dirty="0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onvocatoria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solidFill>
                  <a:srgbClr val="00B05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100% Libres de Plástico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800" dirty="0">
                <a:solidFill>
                  <a:srgbClr val="000000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de un Solo Uso</a:t>
            </a:r>
            <a:endParaRPr lang="es-MX" sz="1800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EA29B0A-BDE3-4FD6-88DE-222A9EB33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" b="100000" l="0" r="100000">
                        <a14:foregroundMark x1="14230" y1="16179" x2="14230" y2="16179"/>
                        <a14:foregroundMark x1="33528" y1="8187" x2="33528" y2="8187"/>
                        <a14:foregroundMark x1="47758" y1="16569" x2="47758" y2="16569"/>
                        <a14:foregroundMark x1="7018" y1="30799" x2="7018" y2="30799"/>
                        <a14:foregroundMark x1="16569" y1="49708" x2="16569" y2="497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030992" y="2982930"/>
            <a:ext cx="521638" cy="52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39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2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1509" name="AutoShape 4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" name="AutoShape 2" descr="Resultado de imagen para CONVENI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para CONVENI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Redondear rectángulo de esquina diagonal 8"/>
          <p:cNvSpPr/>
          <p:nvPr/>
        </p:nvSpPr>
        <p:spPr>
          <a:xfrm>
            <a:off x="765175" y="1028540"/>
            <a:ext cx="7560840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SEMANA INTER UUTT SONORA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07975" y="1661129"/>
            <a:ext cx="8247994" cy="1525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sz="1400" dirty="0">
                <a:latin typeface="Bahnschrift" panose="020B0502040204020203" pitchFamily="34" charset="0"/>
              </a:rPr>
              <a:t>Como parte de la celebración del </a:t>
            </a:r>
            <a:r>
              <a:rPr lang="es-MX" b="1" dirty="0">
                <a:solidFill>
                  <a:srgbClr val="0070C0"/>
                </a:solidFill>
                <a:latin typeface="Bahnschrift" panose="020B0502040204020203" pitchFamily="34" charset="0"/>
              </a:rPr>
              <a:t>XXX Aniversario de UUTT </a:t>
            </a:r>
            <a:r>
              <a:rPr lang="es-MX" sz="1400" dirty="0">
                <a:latin typeface="Bahnschrift" panose="020B0502040204020203" pitchFamily="34" charset="0"/>
              </a:rPr>
              <a:t>del país, se llevó a cabo la presentación de las actividades de la </a:t>
            </a:r>
            <a:r>
              <a:rPr lang="es-MX" b="1" dirty="0">
                <a:solidFill>
                  <a:srgbClr val="0070C0"/>
                </a:solidFill>
                <a:latin typeface="Bahnschrift" panose="020B0502040204020203" pitchFamily="34" charset="0"/>
              </a:rPr>
              <a:t>Semana Inter UUTT </a:t>
            </a:r>
            <a:r>
              <a:rPr lang="es-MX" sz="1400" dirty="0">
                <a:latin typeface="Bahnschrift" panose="020B0502040204020203" pitchFamily="34" charset="0"/>
              </a:rPr>
              <a:t>de Sonora a medios de comunicación, donde participaron autoridades a nivel estatal y federal, además de Rectores de Sonora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D1E8BE3-0137-4591-B10E-7C8D0CF0A8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64" y="3448329"/>
            <a:ext cx="3744908" cy="280831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65627BA-E6E7-4A39-9D6B-56A3F09B3E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082224"/>
            <a:ext cx="2736304" cy="354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29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467544" y="1625453"/>
            <a:ext cx="4804682" cy="3811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PA" sz="1600" dirty="0">
                <a:latin typeface="Bahnschrift" panose="020B0502040204020203" pitchFamily="34" charset="0"/>
              </a:rPr>
              <a:t>Recurso </a:t>
            </a:r>
            <a:r>
              <a:rPr lang="es-PA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</a:rPr>
              <a:t>recibido</a:t>
            </a:r>
            <a:r>
              <a:rPr lang="es-PA" sz="1600" dirty="0">
                <a:latin typeface="Bahnschrift" panose="020B0502040204020203" pitchFamily="34" charset="0"/>
              </a:rPr>
              <a:t> de enero - septiembre 2021</a:t>
            </a:r>
            <a:endParaRPr lang="es-MX" sz="1600" dirty="0">
              <a:latin typeface="Bahnschrift" panose="020B0502040204020203" pitchFamily="34" charset="0"/>
            </a:endParaRPr>
          </a:p>
          <a:p>
            <a:endParaRPr lang="es-MX" sz="1400" b="1" dirty="0"/>
          </a:p>
        </p:txBody>
      </p:sp>
      <p:sp>
        <p:nvSpPr>
          <p:cNvPr id="9" name="Redondear rectángulo de esquina diagonal 8"/>
          <p:cNvSpPr/>
          <p:nvPr/>
        </p:nvSpPr>
        <p:spPr>
          <a:xfrm>
            <a:off x="1795507" y="956532"/>
            <a:ext cx="5616624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Administración y Finanzas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613689" y="1582328"/>
            <a:ext cx="2613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MX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 Light" panose="020B0502040204020203" pitchFamily="34" charset="0"/>
              </a:rPr>
              <a:t>$17,558,393.72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2C04864-2BA2-4A96-BE00-32F309847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14" y="2396381"/>
            <a:ext cx="849717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10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2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1509" name="AutoShape 4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" name="AutoShape 2" descr="Resultado de imagen para CONVENI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para CONVENI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7" name="Redondear rectángulo de esquina diagonal 6"/>
          <p:cNvSpPr/>
          <p:nvPr/>
        </p:nvSpPr>
        <p:spPr>
          <a:xfrm>
            <a:off x="765175" y="1028540"/>
            <a:ext cx="7479233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REUNIÓN PROCESO DE TRANSICIÓN</a:t>
            </a:r>
          </a:p>
        </p:txBody>
      </p:sp>
      <p:sp>
        <p:nvSpPr>
          <p:cNvPr id="8" name="Rectángulo 7"/>
          <p:cNvSpPr/>
          <p:nvPr/>
        </p:nvSpPr>
        <p:spPr>
          <a:xfrm>
            <a:off x="765175" y="1633528"/>
            <a:ext cx="747923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6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presentaron los avances realizados en UTGuaymas, como parte del proceso de transición</a:t>
            </a:r>
            <a:r>
              <a:rPr lang="es-MX" sz="16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Entrega-Recepción 2021</a:t>
            </a:r>
            <a:endParaRPr lang="es-MX" sz="1600" dirty="0">
              <a:latin typeface="Bahnschrift" panose="020B0502040204020203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691680" y="5533092"/>
            <a:ext cx="6729693" cy="955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solidFill>
                  <a:srgbClr val="222222"/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3 Direcciones </a:t>
            </a:r>
            <a:r>
              <a:rPr lang="es-MX" sz="2000" dirty="0">
                <a:solidFill>
                  <a:srgbClr val="222222"/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Entrega-Recepción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dirty="0">
                <a:solidFill>
                  <a:srgbClr val="222222"/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(Vinculación, Académica y Transparencia)</a:t>
            </a:r>
            <a:endParaRPr lang="es-MX" sz="2400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429">
                        <a14:foregroundMark x1="73286" y1="44000" x2="73286" y2="44000"/>
                        <a14:foregroundMark x1="41714" y1="34615" x2="41714" y2="34615"/>
                        <a14:foregroundMark x1="48571" y1="24308" x2="48571" y2="24308"/>
                        <a14:foregroundMark x1="49571" y1="13846" x2="49571" y2="13846"/>
                        <a14:foregroundMark x1="19286" y1="13846" x2="19286" y2="13846"/>
                        <a14:foregroundMark x1="14286" y1="75385" x2="14286" y2="75385"/>
                        <a14:foregroundMark x1="21571" y1="25231" x2="21571" y2="25231"/>
                        <a14:foregroundMark x1="14286" y1="33538" x2="14286" y2="33538"/>
                        <a14:foregroundMark x1="60429" y1="34154" x2="60429" y2="34154"/>
                        <a14:foregroundMark x1="60429" y1="44000" x2="60429" y2="44000"/>
                        <a14:foregroundMark x1="55429" y1="51846" x2="55429" y2="51846"/>
                        <a14:foregroundMark x1="38000" y1="50308" x2="38000" y2="50308"/>
                        <a14:foregroundMark x1="44429" y1="42462" x2="44429" y2="42462"/>
                        <a14:foregroundMark x1="23000" y1="41538" x2="23000" y2="41538"/>
                        <a14:foregroundMark x1="16571" y1="53846" x2="16571" y2="53846"/>
                        <a14:foregroundMark x1="14714" y1="62615" x2="14714" y2="62615"/>
                        <a14:foregroundMark x1="40286" y1="61692" x2="40286" y2="61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351" y="5661248"/>
            <a:ext cx="647163" cy="60093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D9AB144-E21D-4C43-8C0A-6673E05E09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51" y="2649626"/>
            <a:ext cx="3282668" cy="2463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0C0908F-9E28-4061-BDB3-289E79A742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578" y="2649626"/>
            <a:ext cx="3281071" cy="2463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70511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2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1509" name="AutoShape 4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" name="AutoShape 2" descr="Resultado de imagen para CONVENI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para CONVENI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7" name="Redondear rectángulo de esquina diagonal 6"/>
          <p:cNvSpPr/>
          <p:nvPr/>
        </p:nvSpPr>
        <p:spPr>
          <a:xfrm>
            <a:off x="976399" y="1028540"/>
            <a:ext cx="7191201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REUNIÓN DE TRABAJO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83751" y="1714174"/>
            <a:ext cx="7191201" cy="984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6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Reunión de Trabajo, atendiendo </a:t>
            </a:r>
            <a:r>
              <a:rPr lang="es-MX" sz="16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temas relevantes de Educación Superior del Estado de Sonora con la presencia del Secretario </a:t>
            </a:r>
            <a:r>
              <a:rPr lang="es-MX" sz="2000" dirty="0">
                <a:solidFill>
                  <a:srgbClr val="00B05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Dr. Aaron Aurelio </a:t>
            </a:r>
            <a:r>
              <a:rPr lang="es-MX" sz="2000" dirty="0">
                <a:solidFill>
                  <a:srgbClr val="00B050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Grajeda Bustamante. </a:t>
            </a:r>
            <a:endParaRPr lang="es-MX" sz="1600" dirty="0">
              <a:solidFill>
                <a:srgbClr val="00B050"/>
              </a:solidFill>
              <a:latin typeface="Bahnschrift" panose="020B0502040204020203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DD400C5-2BE1-4C23-A51B-C4B625EA1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1" y="3010226"/>
            <a:ext cx="4065270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ED2D6A5-34BD-4C78-817B-B70DD0DD8E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611" y="3714086"/>
            <a:ext cx="3812639" cy="2859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7347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DCE772DE-A893-4926-AB26-C3E3787A3D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50" y="2852807"/>
            <a:ext cx="2907400" cy="2180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508" name="AutoShape 2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1509" name="AutoShape 4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" name="AutoShape 2" descr="Resultado de imagen para CONVENI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para CONVENI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7" name="Redondear rectángulo de esquina diagonal 6"/>
          <p:cNvSpPr/>
          <p:nvPr/>
        </p:nvSpPr>
        <p:spPr>
          <a:xfrm>
            <a:off x="976399" y="908720"/>
            <a:ext cx="7191201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AGENDA ESTRATÉGICA 2019-2024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55575" y="1496090"/>
            <a:ext cx="8808913" cy="1356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6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Reunión en las instalaciones de la </a:t>
            </a:r>
            <a:r>
              <a:rPr lang="es-MX" sz="2000" dirty="0">
                <a:solidFill>
                  <a:schemeClr val="accent1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UNAQ</a:t>
            </a:r>
            <a:r>
              <a:rPr lang="es-MX" sz="16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 donde se llevó a cabo la Reunión de Seguimiento a los Trabajo de Creación de la </a:t>
            </a:r>
            <a:r>
              <a:rPr lang="es-MX" b="1" dirty="0">
                <a:solidFill>
                  <a:schemeClr val="accent1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Agenda Estratégica de las Sectores Aeronáutica y Espacial.</a:t>
            </a:r>
            <a:endParaRPr lang="es-MX" sz="1600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MX" sz="1600" dirty="0">
              <a:latin typeface="Bahnschrift" panose="020B0502040204020203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76F896E-B469-425D-AAFD-5B70AAD298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852807"/>
            <a:ext cx="2907409" cy="21808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768C03DF-1A46-433A-BCE0-E319425B3769}"/>
              </a:ext>
            </a:extLst>
          </p:cNvPr>
          <p:cNvSpPr/>
          <p:nvPr/>
        </p:nvSpPr>
        <p:spPr>
          <a:xfrm>
            <a:off x="923467" y="5229200"/>
            <a:ext cx="6768752" cy="1414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b="1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Objetivo: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schemeClr val="accent1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Creación de la Agenda </a:t>
            </a:r>
            <a:r>
              <a:rPr lang="es-MX" sz="16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Estratégica y Espacial de las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400" dirty="0">
                <a:solidFill>
                  <a:schemeClr val="accent1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IES 2030</a:t>
            </a:r>
            <a:endParaRPr lang="es-MX" sz="16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188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2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1509" name="AutoShape 4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" name="AutoShape 2" descr="Resultado de imagen para CONVENI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para CONVENI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7" name="Redondear rectángulo de esquina diagonal 6"/>
          <p:cNvSpPr/>
          <p:nvPr/>
        </p:nvSpPr>
        <p:spPr>
          <a:xfrm>
            <a:off x="976399" y="908720"/>
            <a:ext cx="7191201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II ENCUENTRO CALIDAD DE LA EDUCACIÓN SUPERIOR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55575" y="1496090"/>
            <a:ext cx="8808913" cy="595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6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Trabajo junto a Rectores y directores de otras Instituciones de Educación Superior, </a:t>
            </a:r>
            <a:r>
              <a:rPr lang="es-MX" sz="16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atender temas sobre las necesidades del personal Docente.</a:t>
            </a:r>
            <a:endParaRPr lang="es-MX" sz="1600" dirty="0">
              <a:latin typeface="Bahnschrift" panose="020B0502040204020203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68C03DF-1A46-433A-BCE0-E319425B3769}"/>
              </a:ext>
            </a:extLst>
          </p:cNvPr>
          <p:cNvSpPr/>
          <p:nvPr/>
        </p:nvSpPr>
        <p:spPr>
          <a:xfrm>
            <a:off x="5140214" y="2716740"/>
            <a:ext cx="3248029" cy="1222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b="1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Mesa de trabajo: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schemeClr val="accent1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“Educación Docente de Calidad”</a:t>
            </a:r>
            <a:endParaRPr lang="es-MX" sz="1600" dirty="0">
              <a:latin typeface="Bahnschrift" panose="020B0502040204020203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E54387F-2A8D-480D-A450-6D43894E1B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61" y="2486061"/>
            <a:ext cx="3081455" cy="2311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3C3F01E-75D3-43D3-9DB3-5923FBBD6F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836" y="4114492"/>
            <a:ext cx="3791612" cy="21948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6E58B764-71D8-4F98-96CC-22FD72AEA2B5}"/>
              </a:ext>
            </a:extLst>
          </p:cNvPr>
          <p:cNvSpPr/>
          <p:nvPr/>
        </p:nvSpPr>
        <p:spPr>
          <a:xfrm>
            <a:off x="765175" y="5006787"/>
            <a:ext cx="3248029" cy="1518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b="1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Participación UTG: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dirty="0">
                <a:solidFill>
                  <a:schemeClr val="accent1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“Necesidades del Personal Docente en este año en medio de Pandemia”</a:t>
            </a:r>
            <a:endParaRPr lang="es-MX" sz="16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905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2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1509" name="AutoShape 4" descr="data:image/jpeg;base64,/9j/4AAQSkZJRgABAQAAAQABAAD/2wCEAAkGBxQQEhUUEBQUFRUXGR8VGRcXFxwaGBsbGBgdGx4cHB4dHCggHCIlIBsXITEiJik3MC4uGB8zODMsOSgtLiwBCgoKDg0OGxAQGzQkICUsLC0sLC0tLCwsLC8sLC0sLCwsLCwsLC0sLCwsLCwsLCwsLCwsLCw0LCwsLCwsLCwsLP/AABEIAKsBJgMBEQACEQEDEQH/xAAcAAEAAgMBAQEAAAAAAAAAAAAABgcDBAUIAgH/xABKEAACAQMCBAMEAw0FBwMFAAABAgMABBESIQUGBzETQVEiMmFxFIGRIzVCUmJyc4KhorGysxU0dJLBCCQzU8PS4WOjwiU2Q4OE/8QAGgEBAAMBAQEAAAAAAAAAAAAAAAECAwQFBv/EADkRAAIBAgMECAUDAwQDAAAAAAABAgMRBCExBRJBURNhcYGRobHRIjLB4fAzNEIUI3IVUsLxJGKi/9oADAMBAAIRAxEAPwC8aAUAoBQCgFAKAUAoBQCgFAKAUAoBQCgFAKAUAoCuOtXMzWltHBBIUlnbcqSGEae8QRuuWKj4jVXpbNw6qTcpK6XqUm7H30T49JdWkkc7tI8MmkMxLNocalyScnB1gfAAeVNp0Y06icVZNeYg7osSvNLigFAKAUAoBQCgFAKAUAoBQCgFAKAUAoBQCgFAKAUAoBQCgFAKAUAoBQCgFAfjMAMnYDcmgKv5i6r6pRbcJi+kysdAcglCfyFGC47nVkLtncb16tHZto79d2X5ry9SjnwRpP0qu77XccSvMXLjZVUMqY7KTkDA/FUDG+571dbRp0rQpQ+H8/MyNxvU43RDiBtr+a2l9kyoVwf+ZAx9n7DL/lrfacN+iprh6P8AERB5l714BqKAh3VfjrWXD5DGxWWUiFCNiC+SxBG4IQOQfI4rtwFFVayvos3+dpWTsjg9DeYXuIZreZ2doWDoXJZtDgjGTucMp/zit9qUFCSnFWv6oiDLPryy4oBQCgFAKAUAoBQCgFAKAUAoBQCgFAKAUAoBQCgFAKAUAoBQCgFAUv1n52LM1hbNhV/vDDzPfwh8B3b12XyYV7ezcJZdLPu9/bx5Gc5cCXdLOS14fAJZl/3qVcuT3jU7iMenkW9T8AK48di3Wnux+VefX7FoxsTquAsUH1I5UurO/e7tEkMbv46SRKWMchOWDAAke1lskYIbHqK+gwWJp1KKpzeays+KMpJp3J5086jjiL/R7iPwrkKTt7j6fewDureek+h32rz8ZgXRW/F3j6fnMtGVywK88uee+sXM4vbsRRNmG3yoI7NIffPxAwFHybyNfRbOw/RU956y9OHv4GU3dkY5V5hl4dcLcQ4JAKsh7OhxlT6dgQfIgd+x669CNaG5L/oqnYsXjnWkvDps4GimOxeQqyp8VA94+mQB8D2rzKWyrSvUlddRdz5E86c82f2na63AWaM+HKo7asZDD4MN/gcjyrgxmG6CpZaPQtF3RKq5CwoBQCgFAKAUAoBQCgFAKAUAoBQCgFAKAUAoBQCgFAKAUAoCHdS+cl4Zb4Qg3MoKxL30+sjD0Xy9TgeuOzBYV155/KtfYrKViuekXJjXcwvbkEwxtrTVuZpc51b91U7k+bY74NentDFKnHooavXqX55FIRvmXvXgGooBQFDdS9fDONJdxL72icDsGIHhyLn4gb/n5r38FavhXTl1r6oyllK5n5z6uNcxeDYpJAHGHkcjxMHuqaSQPzs59AO9Vw2zFCW9Ud+S4d4c76FXgV6xQVAFAW7/ALPkbarxvwcRL82HiH9gP7RXj7XatBdv0NKZcteKaCgFAKAUAoBQCgFAKAUAoBQCgFAKAUAoBQCgFAKAUAoBQHC5y5pi4ZbmaXdj7McYPtSN6D0HqfIfUD0YbDyrz3Y975EN2IPy30/lv5Tfcbyzvhlt+wVfwQ/oB5Rg/nEkkV3VsbGlHosPouPt7+BRRvmy04owgCqAqgYAAwABsAAOwryW75s0PqgFAKA5HMfLNtxFFS7j1hTlSCVZSe+GUg7+Y7HA9K2o4ipRd4OxDSZE7no5w9h7BuI/isuf51auuO1K61s+72sV3ERzjHRNgCbS5DHySZcZ/XT/ALa6ae1l/OPh7P3IcORWPGuDz2UpiuY2jcb4PYj1UjZh8RXq06sKsd6DuijVjRq5BevRLjFp9G+jRErcAmSRXxmQnHtJjuoAVcdxjfvk+DtOlU6Tffy8OrtNYNWLNryy4oBQCgFAKAUAoBQCgFAKAUAoBQCgFAKAUAoBQCgFAKAj/OHN9vwyLXMdTkfc4lPtuf8ARfVjsPicA9GHw068rR04vkQ3YrHp3K/GuKvdXuG8BNccf4CEthAoPkuGbPctg16mMSw2HVOnx1fPn+cjOObuy7q8M1FAKAUAoBQCgFARXqRyyvEbN1CgzRgyQnz1Ae78mHsn5g+QrrweIdGqnweT/OorJXR5mBzX1BiZ7S6eF1kiYo6HUrDuCPOqyipJxlowel+n/NK8TtFl2Eq+xMo7BwAcj8lgQR88dwa+YxeHdCpu8OHYbRd0SWuUsKAUAoBQCgFAKAUAoBQCgFAKAUAoBQCgFAKAUBhu7pIUaSVlRFGpmY4AA8yamMXJ2WoKa5u6xSOWj4auhO3juuXPxRDso+LZPwFe3h9lpZ1c+pfV+3iZufIq68u5JnMkztI7d2cksfrP8PKvVjGMVaKsjM7nIfM54ZdrNgtGw8OVR3KEg5HlqUgEZ+I2zmsMVh1Xp7vHVExdmek+D8WhvIlltpFkRvMeR9CO6keYO4r5ipTlTluzVmbJ3N2qEigFAKAUAoBQCgPPPVfk17G4eeJSbaZiwIG0btuyN6AnJX548t/o8BilVgoP5l5oxlGxA67ypOOj/HfonEEjY4jufuLemvvGfnqyv/7DXDtGj0lFtaxz9/fuLQdmeiq+bNhQCgFAKAUAoBQCgFAKAUAoBQCgFAKAUAoBQCgKQ6381eLKLKFvYiIabB2aTuqH1Cjcj1I81r3dmYfdj0stXp2c+8ym+BVleqUFAZbW3eVwkSs7tsqoCzH5Ab1EpKKu8kC+OkXJU3DllmuTpkmCjwgc6QpJy5Gxbfy7DO5zt4G0MXCs1GGi4msI2LFrzS4oBQCgFAKAUAoDFc26SoySKrowwysAVIPkQdiKlScXdagrHmTo1DKS9jKYD38NwXj+o51L+35V6lHas45VFfr4lHDkQK+6ccUtGDpD4hQh1eBg+CpyCFOH2IB92vRhjsPUVm7X4P8ALeZTdaLFs+raRIo4laXVtJ2Y+EfDJ9RqKsM+mDj1PevNlsxyf9qaku3Mvv8AMkfAeoNheuI4Z8SN2SRWQn4LqGGPwBzXLVwVakryjl4kqSZKK5SwoBQCgFAKAUAoBQCgFAKAUAoBQCgPmSQKCWIAG5JOAPmaJX0BE+KdSuG25INysjDyiVpP3lBX9tdlPAYiee7bty9SrkiCc09ZWkUx8PiaPO3jS41j81ASAfiSflXfQ2Wk71XfqXuVc+RU7uSSWJJJJJJySTuSSe5+NeulwRmdXgfLV3fH/dYJJB214xGP12wv1ZzWVWvTpfPK3r4EpNlkcvdFScNfz4/9OD/WRh/BfrrzK21lpSXe/Yuocyz+A8uW1ium1hSPPdgMu35zHLN9ZryqtepVd5u5dJI6tZEigFAKAUAoBQCgFAKAUAoD8ZQRgjIPkaAqjql06j8NrywTw5I/bkjj2DAbl0A91177d8Hz7+vgcc97o6runo36dhnKPFEu6c81rxK0Viw8eMBJl89QHv49G7g9u48jXHjMM6FRrg9PzqLRd0SquQsKAUAoBQCgFAKAUBo8a4vDZwtNcuI417k+Z8gB3JPkBV6dOVSW7BXZDdin+P8APHFeIkjh1tcwweTJExkYepkwVX5Kc/lGvapYTDUf1ZJvty8PfwM3JvQhVzb8Ttn8WRb+Nhv4jeMPtft+2u2Lw81urdfVkVzJdyr1jniwl8ouE/5iaVlHzGyP+w/E1yV9lwlnTyfLh7+pZT5k1m6wcOVNSmZ2/EERDfa2F/bXCtmV27O3iW30Q/jnWid8rZwJCPx5D4j/AFKMKp+equylsqC/Ud+zL88irnyIBxHjF3xB8TSzXDeSDLD6o1GkfUK9GFKnRV4pR6/uyt2zr8L6dcSuMabZo1P4UxEY+w+3+7WNTHUIayv2Z/bzJUWTDhXRNzvd3SqPNYVz+++P5a4qm1l/CPj7L3LKmS7lbkfhEZPgCK6dPeZ5FmKn4qPYU/qiuOvi8S/mvFPqt9yyjElY4vbL7PjwDG2PEQYx5YzXH0c9bMm6N+qEigFAKAUAoBQCgFAKAUAoBQCgFADQHm7qDwJ+E37G3Z4o5MyQtGxQgE+0gK491vL0KV9NhKyxFH4s2snf17/cxkrMujprx97+willOZQWjkPbLIcasDsSukn514eNoqlWcY6ao0i7olNcpYUAoDz31O5iuo+KXKQ3VzGilAESZ1UfcUJwFYAZJJ+uvosDQpvDxcopvPgubMZN3O30V5omku5ILmeWUSR6k8WRnw0Z3C6icZVidvxKw2nh4RpqcIpWfBW1LQeZa/MfFBZ2s9wf/wAUbOB6kD2R9ZwPrryKNPpKiguLLt2R5lHNN953t3n/ABEn/dX1P9PR/wBi8EY3Zf3Si9kn4XA8zvI+ZAXdizHEzgZJOTgYH1V89j4RjiJKKssvRGsdCTS2Uburuisy+6zAErnvpz7udu3fFcqk0rJljYqoFAcziHL1pcbz20Eh9XjUn7SM1rCvUh8smu8iyZxLjpnwt+9oo/MeRP5XFbrH4hfy9H6kbqMll054ZDutpG36QtL/AFGaoljsRLWXhl6DdRI7S0jiXTEiRr6IoUfYBXLKTk7t3LGeoBwOfeHTXXD7iG2/4rphRnGrDAsmew1KCu+3tV0YSpGnWjKeif4+4iSuiqOlPKN9DxCOaSGSCKMOJC406gUKhAPw/aKn09nOcgV6+PxVGVFxTu3p+cDOMXcgN+o+lybD+8N/VNehF/2l2fQpxPWlfIHQKAUAoBQCgFAKAUAoBQCgFAKAUAoCN8+8qpxS1MRwsinXE5/BcDG+PwSNj9vcCunC4l0Km9w4kSV0Vz0r5lThTz2HEQbdjLrDPsqsVVSGPYAhVKv7pBO42z6ePw7rqNWlnl+fdamcXbJl0qwIyNwdwa8M1P2gFAeY+oD6+LXX6YL9gVf9K+owitho9nuYy1Mpk/svjRPurDdH6onY/wDSeot0+Ftzj5r7oaMsnrxxXw7OK3U7zyZI/Iiwx/fMdeZsqneo58l6/a5ebyKo4xwrwLKxkIw1x48p/NDRon1YGr9avXp1N6rNcrL1uZtZFrdOL6WLgEkluFaWLxmVWBIJVi+MAg9s+deRjYRljEpaOxpH5SIjiPMV4PET6UFO40okS4/JBAJHx3rs3MDTydvFsreTMHBupfELGbReM8yqdMkUqgSL66TgEN8GyD9eatUwFCrG9PLk1oQpNalsc587xWFmlwmJWmAMC5wG1KG1Hz0gEE/MDzryMNhJVajg8ra/nM0crIpgc78Xu5T4M07N73hwR5AH5qqTj4nPzr2/6TDU4/El2t/cz3mzbv8AqfxPQkRkMMsZYSN4SBnzp0h0dDpZcN2AzqG21Vhs/D3crXT0z07LMb7JDac53x4HPdNcEzrdCNZNEeQhEeRjRp7s3lneuaWFo/1caajlu3tnrmW3nu3NvpBzdeX13JHdzmVFhLhSka+14iDOVQHsT9tU2jhqVKmnCNnfr5MQbbzOx1k5iubCK3a0lMRd2ViFRsgLke+prHZtCnVlJTV7ImbaOFyrzjezcK4jPLOWlhx4b6Ixp9nPYIAfrFb4jC0o4inBLJ668yFJ2ZqdMedr+74hHDc3BkjZXJUpGN1UkbqgPf41fHYSjTouUI2eXP3IjJtlcX/97k/xDf1TXpR/TXYvQrxLp6pcf4lbzwwcPU6ZULZji8SXUrYYbgqFwyb6fM714mBo4ecHKrwfF2RpJvgQPiXEOP2i+NcPdomd2OhlGe2oAEL6bjFehCGCqPdik33lPiRO+lXUGS/Zra70mZV1pIo0+IoIDBgNgwyDtsQTsMb+fj8FGit+GnLkXjK+TIrzn1QuprhoeHsYo1fw1KKGllYHTkZBwCfdCjPbffA68Ns+nGClVzevUvziVc3wMVnecwwSxBzdASOqZkRZEGtgPawDpG/qKmUcDKLtbJPRtD4i+q8A1FAKAUAoBQCgFAKAUAoBQEf5s5OteJoBcIQ6jCyptIvwz5j8kgiujD4qpQfwvu4ENJkFtuR+McOOOG3qPF5RyZA+WhlZR81IrvljMLW/VhZ8175edym7JaHSi41zDHtJw+2l+KSKn8ZT/Cs3SwMtKjXar/Qm8uRJuW+L30xIvLA22BkMJ45AxyNsA5H/AIrlrUqUf0573c0WTfE8/wDFvunFpfPVfMPqNyR/CvoYZYdf4/8AExepJeuvC/Dv1lA9m4iGfi8fsN+6Y65tl1L0t3k/X8ZaazOLzbxh+KzWSIcv4EMHw8Zzh/3iv2Vth6Sw8Zt6Xb7loQ3clXXOxW3ThsUYwsccsa/JBCBXJsubm6knxafqTNaG70x5mi4fwaaabJCXLIqD3nZo42Cj7Sc+QBPlVMdh5VsTGMeK+rJi7I4bdROL8Ql0WK6PPRBGHIHqzuCB8/ZFbrA4WjG9Tzf0X3I3m9CIc1R3a3Lf2iG+kFVZtWjJGMKfY9nsMfVXZQdJw/tfL3/Uq78Toc53TNDwxCcqlijD5vI6n9kafZWeGilKo/8A2f55kvgWx0OskTh3iKBrlkcufP2G0KPkAM4/KPrXkbUm3X3XokvcvDQiPX22Vbq2cABniYMfXQw05+Wo12bJk3TkuTKz1ObZ/wD21P8A4xf+lWsv30f8fcfxNvoJ/f5v8Of6sdU2r+iu36MQ1O//ALQX/BtP0j/yVz7I+afZ9SahGuSPvJxf5D+QV1Yr91S/OJC+Vmj0a++sX5kn8hq+0v277URDUjF//e5P8Q39U11R/TXYvQjiXP1G6nGxlNtZorzKBrd8lEJGQoAILNgg98DI77geLg9n9LHfm8uC5mkpWyRBrzinHL21llfxTamNmc+HFGhjCksRkBmGM7jPwrvjTwdKooq29fLNt39Cl5NGh0lbHF7XHmZB/wCxJWmP/bS7vVCOpi5u5RueEzlgr+Er64Z1BKgBspqP4LDbY9yNs1OHxVPEQs9eK9e4NNEs5X6ySoypxBFdOxmjGlx+UyjZvjpx8Ae1cdfZUXnSdnyZKnzLrjkDAMpBBGQR2IPYivDatkan1QCgFAKAUAoBQCgFAKAUAoBQCgFAeXOHHxOKxnvqvlP23INfVzyw7/x/4mHEtvrrwzxbBZh3gkBJ/Ik9g/vFD9VePsupu1t3mvTM0msivujHCvpPElc7rbq0p9NRGhR+8W/Ur0dpVNyg1xeX1KQV2S3/AGgo/udm3o8i/wCZVP8A8a49kP4prqRaoQO1spJeDStGCRBeCVwPJWgCavkDjPoCT5V6EpqOKSfGNl4leBtdN+eF4SZg8JlWXScoQGBTVgb7EHV9XxzVMbg3iLWdrCMrHE5u46/ELlrmRNHiAaFGSAi5UYYgatw2T65Hlit8PRVGnuJ3tr2kN3dyW808uPNwfh95CpbwYPDlAG4TOQ3yU6s/n57A1x0K6jialOXF5dv3LNZJnK5E6hTcKV4xGs0TnXoLFCrYAJVgDsQBkY8vLfO2KwMa7TbsyIysc/nTmOfiUq3E6aEIKRKM6Qqn2sE+8ckZPyHlWmGoQoRcIu74kN3Jjypwh7zl27jiBaQTmRVHcmMRMQPiQCB8SK4sRVVPGxk9LW8blkrxINyhzJJw24FxCFf2SjK2wZWwSMjcHKqc/Cu/EYdVobksiqdmdPnbmu44viV4vDggOgBSWUPJ+MxAyxC7DGwHx3yw2Gp4f4U7t/Qlu51+SD/9F4uPgp/c/wDFY4r91S/OJK+Vml0a++sP5kn8hq+0v277URDUjF9/e5P8Q39U11x/TXYvQrxOv1N4c8HEroSgjxHMqH8ZH3BHy3X5rWOBmpUItcMiZLMlHF+qjXNibSG1KyyR+CxB1LpK6W8NQNRJGcA9vjiuSns5U6vSSlknf/ss53ViOdKpAvFbUk4AMhz/APzyV049f+PNdnqiI6k1setwOoT2hK5Olo3G6521Kw2OMZ9r6q4ZbJf8ZeJbpCtuN3Av7x2tLfw/GYCOBNznAHYDGWILHGwyfnXqUo9FSSnK9tWUebPTfL1k1va28LnLRQpGx9SiBSftFfLVpqdSUlxbZstDoVmSKAUAoBQCgFAKAUAoBQCgFAKAUBxoeU7FHV0s7ZXVgysIUDBgcgg4yCDvmt3iazVnN27SLI600SuCrqGU9wwBB+YNYptZokxW1lHFnwo0TPfSoXOPXAqXJvVgxcT4RBdALcwxTBTkCRAwB9RkbVMKk6bvB27CGrn5w3g9vbKy28MUStuwjRVB2xuAN6Tqzm7ybfaLHJbkLhpfX9Ct898aBp/y+7+ytv6yva2+/EjdR0L7lu0nKma1gkKqEXXEraVHZRkbAZO3xrOFerD5ZNd5NkbtnZxwoI4UWNF2CKAFGTnYDYbk1SUnJ3k7sk4c/InDnfW1nBqJyfYwCfio2P2VusZXSspsjdRWXXmBY5bNY1VFWJ1VVACgBl2AGwFepsptxm3zX1M5na6T8R+i8Fu5wurwpJZdOcZ0Qo2M+WcVhj4dJiow5pLzZMXaJDuI8+Wlw5km4RbM5OS3ikFj6tiMaj867YYOpBbsart2fcrvLkbp6oQ+CIP7KtfBByItY0Z9dPhYz8ap/p8t7f6V358fUnf6j74Z1JgXMCcKtY45mVJFVgFbJwNSiIBsZ86ipgJv43Vba0/LhS6i4uH8tWdu4kgtYInGQGSJVYZ2O4Ga8WderNWlJtdppZGF+ULAsWNnalidRJhTOc5znHerf1Na1t9+LG6jZ47wu2uY8XscTou+ZQML8QT7v1GqUqlSD/ttp9QaXE5XKnDeGAu3DktmK+wzxYc7jOnXv3HcA1tXqYjJVW+x+xCS4G/Z8rWULiSG0t43XsyRIrDbGxAyNiazliKslaUm12k2RrX3I/D5mLSWcBY7khApJPmdOMmrRxdeKspsbqNzg/LdpZkm2t4oidiyoAxHoW74+uqVK9Sp88mwkkdQ1kSVDwfrM9xPDEbNFEsiR6vGJI8RguceHvjPrXs1NlKEXLf0TenLvM1MtTivEY7WGSaZtMcalmPwHkPUnsB5kivJpwlOSjHVmjdip4OtM0jqkVgGZ2CoomOoknAGPD71672VGKvKfl9zPf6i3bNnKKZVVXIBZVOpQcbgEgZx64rxpWvloaGaoAoBQCgFAKAo/qD1Ev4L+aG3kEMcJChfDRi3shtTF1J3ztjG2PnXu4PA0ZUVKSu31mUpO5bXKnE2u7O3nkUK8sauwHbJG5GfI9x8CK8ivTVOrKC0TNE7o61YkigFAKAUAoBQCgFAKAUAoCO808l2vEmRroOTGCq6XK7MQT279hXTQxVSimocSHFMycI5RtrW1ktI1Ywy6tas7EnWoVhnORkAdjUVMTUnUVRvNfQJJKxxr/prwxYpGW1AIRiD4kvcKT+PW0cfiHJLe8l7EbqKI5PtUnvLWOUakklRXGSMhjuMjBH1V7+Jk4U5SjqkZLUvyXp5wmAGV7dEWP2y7SyALp3ySZMbYr59Y3Ey+FSvfqXsa7qI9xfrVbxsVtreSYDbWzCJT8RkM2PmBXRT2TNr45W8yrqHT5U6rWt7IsMqNbyOdKaiGRmPZQwxgnyyBnt32rOvs2pSjvJ3XmSppkE6y80R3kotljdWtpXVmbGltgNsHPl5137Nw8qcekb+ZIrN3yNbpvz9FwmKZJYpZPEcOCmnAAUDfJHpVsbgpYiScWlZWzIjKxZnMvU62sdCtHM8rxrKEUAAK4yMsxA9e2e1eXQwFSrdppK9jRySI3H1wTV7Vm4X1EoLfYVA/bXU9kO2U/Ir0hYXK3M9vxKLxbZjscOjDDoe+GH+oJB8jXnV8POjLdn/ANl07nZbtWBJ5O5T/vdn+nh/qrX12I/Tn2P0MFqTrrNzj9Jm+iQt9xhb7oQdnlHl8k3H52fQVwbNwu5HpJavTqX39C03fIk3R3kfwEF7dL91cfclI3jQj3j6Mw+xT8SK5do4vffRQ049f2XqWhHiSLnLqJbcMcRSJLJKVD6UUABSSASzEDuD2z2rmw2BqV1vJpIlySIknXBNXtWb6fUSgt9mgD9tdn+kO3z+RXpCY2vP1tPZTXluHkEA1SRbLKvrkE47ZOQcHScHauKWDqRqqnLK+j4Ft5Wuc/lTqhBxC5W3SGWNnDFS5TBKjURsxOcAn6q0xGz50Yb7afZcKdzrc785xcKWJpUeQykhVTGcKASdyNhlR+sKyw2FliG1F2sHKxm5L5rj4pC0sSOmlzGVfGchVbOxIwQwquJw0qEt2WeVyU7kc5j6s29lcS27QTOYjpLKU050gnGWztnH1V00dm1KsFNNK/aVc0ji82c6cN+k6b3hrSzIqZZljJGuNZApy2+NWMHbOa3w+ExG5enUsnfnzsQ5K+aLP4HfLcW8M0a6EkjWRVOPZDKCBttsDXlVYOE3F8GXRvVQkUAoBQCgFAKAUAoBQCgFAKAUBq8V/wCBL+jb+U1aHzIM8w8gffCy/TR/xFfVYz9GfYzCOpZ/XzjDJFBaqcLKWkk+IjK6V+Wo6vmgrytk0k5SqPhku8vN8CK9OuKcJtYmbiCeLOzHAaEyKiDYBdiMnck99wPKuvGU8TUlalku21yItLUjvOk1m90z8NBWFlDadJQK+4YKD2Gyn4FjjtXThlVVO1XXxyKu18jvc+2cLWVheomJ7oFp31MdbhVycEkD2snYedc+ElJVZ0m8o6eJMtEzrdIOUbTiEFw13D4jJIFU63XAKA49lh5msdo4mrRnFQdsurmTBJ6kx56g4PbPFJxFQ8iRiKKIamYopOMoDuBkjL7d/OuLCvFTTjS0vdv7+xaW7xK25t5l4XdQtHa8OMEmxSVVjjIIP4QQnUCMjB9a9TD4fEQledS64rN+pRtPgbHQ68ZOJFAfZkhYMPLKFWB+r2h+saptSKdC/JomGp6AbtXzxqeP7SYpodSVZcMrDuCuCCPkRmvs5JO6ZzmzLBLbOhkQq+EmUSLkMD7Skg9wcdj8QaopRmnZ81kD1Bynx9OIWsdxHtqGGXzVxsyn5H7Rg+dfK16Lo1HBm6d0R3qEvCY5I5+KAPIqlY4xqZmGc7ovcA53b2dz5104P+pknGjpxf39syJW4lZc18zcKuYGjteHGGT8CVVjjII/GCE6gdwQfWvUoYfEwmnOpdcVm/UzbXIx9Hm1X5gbeO4gkidfIjTq/wBCP1j61O0cqO9xTTQhqcnldmsOKwB/ehuRC57d3MTH7CTW1e1XDya4q/1IWTJV1numuuJw2se5RUiA/wDUnbP8PCrk2bFU6DqPjd9y/GWnm7Gx0C4qFmuYGOA8azDPYeGdLfaHX/LVdrU7xjLk7eIgyIcCtv7U4qgIys9w0zZ/5eoyMD+qNP1iuyrLoMO+pW79CqzZn6q/fa7/ADk/ox1XAft4d/qyZal9ch/e2y/w0X9Na8DFfrz7X6msdDu1zkigFAKAUAoBQCgFAKAUAoBQCgNXiv8AwJf0bfymrQ+ZBnmHkD74WX6aP+Ir6rGfoz7GYR1LI/2gOHMfotwBlF1xMfQtpZft0sPs9a8zZM18UOOTL1CJ8h2XCbhCnEneGYMcOZSkbqe2/uqw3GD32Izvjrxc8TB3pK67LtFY24ksm5V5dXH+9hiSAAl1rOScDZMmuRYnHP8Aj/8AJa0TF1p4QlrZWEUIPhRO0YycndMjJ/VNTs2q6lWcpavPzE1ZI1ejHNVrZR3EV1KsRZ1kUtnSw06SM+owNj3ztnBq+0sNUqOMoK/AiDSIFzhfNcXt1JIxJMrqD6KjFVAHwUAY+Fehh4KFKMVyRV6lnc2Q8FteGOLUWskskemJhoknLNtr1HLLjck7YxjvgV5WHeLnXW/dJPPguwu91IinRb76x/opP4CuzaX7d9qKw1PRDdq+bNjyZyvGGurRWAKtPCpBGQQZFBBHmCK+vru1ObXJ+hzou/rNyt9LtRcxDM1uCTju0Xdh+r7w+TDzrwtm4jo6m49H6/mRrNXRX/SHmv6FdeDK2ILghTnssnZG+APun5qfwa9HaOG6WnvLVenEpB2ZHefLySbiF20mSwmdAD5LGxVR9gH7fWujCwjGjBLkvPUiWpZPMUPBbXhb/RhaySyRFYn9iScuwxqycspBOT204xtsK8yjLFzxC37pJ58Fb88S73bEQ6OffWH82T+ma7Npft32orDUy9ZuFm34k0ibCdFmU+jj2Gx8cqrfrVGzam/QSfDL6iazNvkVjxTjxuWGwZ7kj0VVEcY+YLR/Yaril0GD3OxfV/UmOcjicUkbhXFLoJtpMyKPyZ4mMf2a4z+rW0EsRh436vJ5+jI0ZK+gPCNU09yRtGghQ/lOdTfWAq/565NrVfhjDnn+eZMERXqr99rv85P6MddeA/bw7/VkS1L65D+9tl/hov6a14GK/Xn2v1NY6HdrnJFAKAUAoBQCgFAKAUAoBQCgFAYrqHWjpnGpSufTIxUp2dwVhy/0d+iXEE/0zX4Tq+nwNOrSc4z4px9lerW2p0kJR3Nev7FFCxZfErCO5ieKdA8bjDK3Yj/Q+YI3BANeXCcoSUouzRcqvivRJSxNrdFF/Elj1kfJgy7fMZ+NetT2s7fHG/Y7GbpmKy6Ibjx7z2fMRxYb6mZzj7KmW18vhh4v7DoyyuZuXYuIWxt59WDghhjUrL2YbYz38twSK8yhXlRnvxLtXKuk6HSEkC9TT6+CdWPl4mP216q2vH/Z5/Yp0Z3+bOksd24lgm8GUqqyZTUjlVC6sagVY4GcEg47ZyTz4faUqa3ZK64c0S4XNDhHRSNNZurgyEqQoRNCqxBAY+0S2NiBt23zWlTa0nbcjbzIUDpcmdLjw67S5+l+JpVlKeDpzqXHfxDjfB7eVZYnaHTU3Ddt3/YlQs7ljGvNLlT8J6MfR5oZfpurwpEkx4GM+GwbGfFOM4xmvXqbV34uO5qmtefcZqBbBGe9eQaFS8Q6JI8kjRXXhxsxKx+Dq0AnOnPiDIHYbdsV7ENrNRScbvnf7GfRm5x/pJ9KVH+lYuQoWSQx+xLpGFYrryr6QoLBiDjOMms6W0+jbW78PBX08tCXC5qcG6KRoSbq4MmxCrGmhQSCAzHUS2NjgY7b5G1XqbWk8oRt25kKB0eT+lZ4ddx3P0vxNAYFPB06tSFe/iHG5B7eVZ4naPTU3Ddtfr+xKhZna6g8jLxYQ/dfBaIthtGvKuBlcal81U5+B9awwmMeHbyvcmUbmLp9yCvCWmbxvGaUKufD0aQuo495s5J/dFTi8Y8RZWtbruIxsaXPHTEcSufpC3HgkoqMvha8lSfazrXyIGMfg1phdoOhT3N2+fP7ESjckPI/K68LtvAV/EJdpGfTp1Fu22TjChR38q5sViHXqb9rdRaKsiJ819J/p13Nc/S/D8UqdHg6saUVO/iDPu57eddlDaXRU1Ddvbr6+wq4XZPeA8O+i20EGrX4UaxasY1aFC5xk4zjtmvPqz6SbnzdyyVkb9ZkigFAYrq4WJGkkYKiKXZj2CqMkn5AVMYuTSWoMXDL9LmJJYiSjjIyCD9YO4PwNTODhJxYNqqgUBo8U4tHbaBIWLOcIiKzuxG5wqgnAG5PYeZFXhTlO9uBDZ+8L4pHcqxjLZRtDqylHRgAcMrAEbEH4ggjY0nTlB5hM+BxUG4MCJIxUBpHAXw49QJVWJYEsQOyg4yM4yKno3ub7fZzYuDxUfSPo6JI7BQzuoXRGG1adRLAktpOAoJGxOAQadH8G+32df51i50KzJNSfiCpNHCc65Fdlx2Aj06id/V1H11dQbi5cFbzBt1QCgFAKAUBrcQv47dDJMwRBgZPmScAADcknAAG5J2q0ISm7RBh4ZxVbgkKk6YAP3WF48g5xjWoz23HcbZAzVp03DVruafoQmb9ZkigFAKAUAoDT4nxKO2QPM2ATpUAFmZj2VFUFmY4OwGdjV4U5Tdohs/eHX4nBISVMHGJI2Q9gdtQ3G/cVE4br9ncG3VQKAUAoBQCgFAKAUAoBQCgI7zRFLcNHbQ4AJE0rurGPRGw0xnBGS7YyM+6jg99+ig4wTnLsXPPj3etiHyMnJcUkcDxzDDJPONgQpDTu4K5304cY3PzqMQ4uaceS9EgiP8ADuGMWs5iJfFlu5ZmZi/3OErOwTB2RSPCXSRuTnvXROorTjlZRS4ZvLP1K2J9XAXIzfzi34h406v4bWwijdY2cK4kdpFOkHSXHgkZ97w8dxXTFb9Hdjre78MvDPxI4mfleN3e5uXRoxPIDGjDS/hxxqis6ndSxDNg7gFc4ORVazSUYJ3ss+29wjHypw5Ve7uDGVea4k3IIOhCsY7+TGMuPzs1NebajC+iXnn9bBIcscPUT3lwU0vJOyqSCDojVE2z5F0ds9jqyKVpvdhC+i9bv0YRrcLXPEpmCmVWUt4rI6tAyaI/BBYaWR8M40+YYnOoGrT/AEEtOrLPV37VoQtTFzFZCa6nkmieSO2szpUBsO8rOzKAPfIEMW3qw2zirUp7tNKLs5S8LemrD1N67S4g4VpjMjXCWyrqA1SFljAZgDuz9yB5nFZxcJ17vRvu19CeBqct2qC7Z7RZFthAEcuJAJZS4Kt903ZlUMGfzMgBJK4F60n0dp/NfLTJd3B8F1dZC1yNu2sPG4hPNIH0wrFFECWCagrSM4HuscShdXlhhVJT3aKiuN2/S3kTxOPzdbPcXTQyOY4jCoibwZZBrdnDunhsFEq4j0ls6c5A3atsPKMKakld3zzS5Wvfg87218CHqTmNcADJOBjJ7n51wliP80DRNaTOjvDFI7PoVnKM0TIkhRQWYDLDYba8+WR0Uc4yinZtfXQhmTlq8kmkuGZ5HhDqsReLwz7uptPsqWUFgoJ/EO5qK0YxUUlnxzuEYuX7DVcXVzIH1GdkjDagFSNEiJVTt7TIx1AbjFTVnaEYLln33flcJcThcxxtK96jpM1ySsdlpEmlA0S6ZUYDQpEpkLsTkBADtpB3otRUGmt3+WnPTnpay+5Vkh5yZhajGogywCQoCSI/HQyHCgnGkNnHkTXPh7b/AHO3bZ2LPQ/OW5mmnu5isiqXSKMOrKSkcStqCsAQC0j/AGVNZKMYx6m33v2SCIs6rdSTtF4z3L3oEZHiBIEt3SN3De4oIikzj3ywXftXVnBJO26o56Z3zXXxXZqV1LJrzS5GuPSeDe2s8qu0Cxyx6lRnEcshj0swUEgFVkXVjAzgkaq6aS3qUorW6falf7ZEPU7KXniwmSAEkhtGpWTJXIGzAHBI7+Y3GxzWDjuytIkh3LUGqazeITiVY2a9kkWRS5ZMeG+sAFvFOoAe4sZAwGGe2s7Rmna1/hSt4rqt49pRHT5itBNdZlSR4YLWRyg1aJGlYYUgbOQIm9nfBZT6VlSluwy1bXdb01Jepq8s8HeCe0z4hZbIieRmY65GaEKGLd9OmXA8gfjV61VSjL/LJcln9gkYuY5onvpFnWWVYrZQsEYdhLJM7HBC7EgRx4LHA16tsZE0VJUlutK8tXbJJfdh6nUmW5teFBQzNdR26qXA8Rg4QBnA7yFd2/Kx8ayTpzxF/wCLfZly6voTnY1OV7WP6bK0EcojW3jQSyB8zM8jl2LP7TkeGgyd99tiM3ryfRJSavd5K2WnLTUhampzTw5rg8Rk0ysUhS3gUawvi6WcSKBsSGlQah20H41ahNQ6NZatvs0t5aBrU73OCEWE5BOqKPxgdWnLQYlGT8Sgz8zWGHzqxXN28ciXofXK8bMj3MuoPct4gVs5SMDESYPunQAzD8d3qK7SaguGXa+L8dOqwR26xJFAKAUAoBQCgFAKAUAoBQCgFAKAUAoBQCgFAKAUAoBQGtw6zSGMJGNKgk4yTuzFickknJJP11acnJ3YNmqgUAoBQCgFAattZojyuow0jBnOSclUCjucDYDYfE9yas5NpJ8AbVVAoBQHP4tYpP4aSgsuvVp1EKxVSRqAOHGQDpbIyBttV4TcLtEM6FUJ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>
              <a:latin typeface="Calibri" pitchFamily="34" charset="0"/>
            </a:endParaRPr>
          </a:p>
        </p:txBody>
      </p:sp>
      <p:sp>
        <p:nvSpPr>
          <p:cNvPr id="2" name="AutoShape 2" descr="Resultado de imagen para CONVENI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4" descr="Resultado de imagen para CONVENI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8" name="Redondear rectángulo de esquina diagonal 7"/>
          <p:cNvSpPr/>
          <p:nvPr/>
        </p:nvSpPr>
        <p:spPr>
          <a:xfrm>
            <a:off x="1115616" y="956532"/>
            <a:ext cx="6624736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TOMA DE PROTESTA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995936" y="4944642"/>
            <a:ext cx="453650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Bahnschrift" panose="020B05020402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Ratificación</a:t>
            </a:r>
            <a:r>
              <a:rPr lang="es-ES" sz="1600" dirty="0">
                <a:effectLst/>
                <a:latin typeface="Bahnschrift" panose="020B05020402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como Rector de la Universidad Tecnológica de Guaymas, al Lic. Javier Enrique Carrizales Salazar por el secretario de Educación y Cultura</a:t>
            </a:r>
          </a:p>
          <a:p>
            <a:pPr algn="just"/>
            <a:r>
              <a:rPr lang="es-ES" b="1" dirty="0">
                <a:solidFill>
                  <a:srgbClr val="0070C0"/>
                </a:solidFill>
                <a:effectLst/>
                <a:latin typeface="Bahnschrift" panose="020B05020402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Dr. Aarón Aurelio Grajeda Bustamante. </a:t>
            </a:r>
            <a:endParaRPr lang="es-ES" sz="1600" b="1" dirty="0">
              <a:solidFill>
                <a:srgbClr val="0070C0"/>
              </a:solidFill>
              <a:latin typeface="Bahnschrift" panose="020B0502040204020203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6B830B7-8DF5-4552-BE44-0696D73DD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742" y="2220726"/>
            <a:ext cx="4231987" cy="2379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9C8D489-330D-48E1-9E8A-6C01728DBA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37" t="15001" r="24013" b="6601"/>
          <a:stretch/>
        </p:blipFill>
        <p:spPr>
          <a:xfrm>
            <a:off x="752267" y="1916832"/>
            <a:ext cx="2378994" cy="3027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7EA1265-7F3F-4C8E-BDED-A48521E0FEFB}"/>
              </a:ext>
            </a:extLst>
          </p:cNvPr>
          <p:cNvSpPr txBox="1"/>
          <p:nvPr/>
        </p:nvSpPr>
        <p:spPr>
          <a:xfrm>
            <a:off x="229011" y="5129146"/>
            <a:ext cx="347889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Bahnschrift" panose="020B0502040204020203" pitchFamily="34" charset="0"/>
                <a:ea typeface="Verdana" panose="020B0604030504040204" pitchFamily="34" charset="0"/>
              </a:rPr>
              <a:t>Documento de Nombramiento firmado por el </a:t>
            </a:r>
          </a:p>
          <a:p>
            <a:pPr algn="ctr"/>
            <a:r>
              <a:rPr lang="es-ES" b="1" dirty="0">
                <a:solidFill>
                  <a:srgbClr val="0070C0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C. Gobernador Francisco Alfonso Durazo Montaño </a:t>
            </a:r>
            <a:endParaRPr lang="es-MX" sz="1400" b="1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12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43524" y="1268760"/>
            <a:ext cx="7128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>
                <a:latin typeface="Bahnschrift" panose="020B0502040204020203" pitchFamily="34" charset="0"/>
              </a:rPr>
              <a:t>UNIVERSIDAD TECNOLÓGICA DE GUAYMAS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808958" y="4490536"/>
            <a:ext cx="55980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Bahnschrift" panose="020B0502040204020203" pitchFamily="34" charset="0"/>
              </a:rPr>
              <a:t>Javier Enrique Carrizales Salazar</a:t>
            </a:r>
          </a:p>
          <a:p>
            <a:pPr algn="ctr"/>
            <a:r>
              <a:rPr lang="es-MX" sz="1400" b="1" dirty="0">
                <a:latin typeface="Bahnschrift" panose="020B0502040204020203" pitchFamily="34" charset="0"/>
              </a:rPr>
              <a:t>Rector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9333678-1E87-4FFE-973C-B6A6B16C8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35" y="2277344"/>
            <a:ext cx="7924530" cy="188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33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2 Marcador de contenido"/>
          <p:cNvSpPr txBox="1">
            <a:spLocks/>
          </p:cNvSpPr>
          <p:nvPr/>
        </p:nvSpPr>
        <p:spPr>
          <a:xfrm>
            <a:off x="2051720" y="1412776"/>
            <a:ext cx="4863886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MX" sz="1600" dirty="0">
                <a:latin typeface="Bahnschrift" panose="020B0502040204020203" pitchFamily="34" charset="0"/>
              </a:rPr>
              <a:t>Presupuesto </a:t>
            </a:r>
            <a:r>
              <a:rPr lang="es-MX" sz="1900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</a:rPr>
              <a:t>ejercido</a:t>
            </a:r>
            <a:r>
              <a:rPr lang="es-MX" sz="1600" dirty="0">
                <a:latin typeface="Bahnschrift" panose="020B0502040204020203" pitchFamily="34" charset="0"/>
              </a:rPr>
              <a:t> de enero a septiembre 2021</a:t>
            </a:r>
            <a:endParaRPr kumimoji="0" lang="es-MX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MX" sz="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MX" sz="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dondear rectángulo de esquina diagonal 8"/>
          <p:cNvSpPr/>
          <p:nvPr/>
        </p:nvSpPr>
        <p:spPr>
          <a:xfrm>
            <a:off x="1795507" y="956532"/>
            <a:ext cx="5616624" cy="5282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Administración y Finanzas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-8197" y="567580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</a:rPr>
              <a:t>6 </a:t>
            </a:r>
            <a:r>
              <a:rPr lang="es-MX" sz="2400" dirty="0">
                <a:latin typeface="Bahnschrift SemiBold SemiConden" panose="020B0502040204020203" pitchFamily="34" charset="0"/>
              </a:rPr>
              <a:t> </a:t>
            </a:r>
            <a:r>
              <a:rPr lang="es-MX" sz="2400" dirty="0" err="1">
                <a:latin typeface="Bahnschrift SemiBold SemiConden" panose="020B0502040204020203" pitchFamily="34" charset="0"/>
              </a:rPr>
              <a:t>PTC´s</a:t>
            </a:r>
            <a:r>
              <a:rPr lang="es-MX" sz="2400" dirty="0">
                <a:latin typeface="Bahnschrift SemiBold SemiConden" panose="020B0502040204020203" pitchFamily="34" charset="0"/>
              </a:rPr>
              <a:t>       </a:t>
            </a:r>
            <a:r>
              <a:rPr lang="es-MX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</a:rPr>
              <a:t>43</a:t>
            </a:r>
            <a:r>
              <a:rPr lang="es-MX" sz="2400" dirty="0">
                <a:latin typeface="Bahnschrift SemiBold SemiConden" panose="020B0502040204020203" pitchFamily="34" charset="0"/>
              </a:rPr>
              <a:t>  </a:t>
            </a:r>
            <a:r>
              <a:rPr lang="es-MX" sz="2400" dirty="0" err="1">
                <a:latin typeface="Bahnschrift SemiBold SemiConden" panose="020B0502040204020203" pitchFamily="34" charset="0"/>
              </a:rPr>
              <a:t>PA´s</a:t>
            </a:r>
            <a:r>
              <a:rPr lang="es-MX" sz="2400" dirty="0">
                <a:latin typeface="Bahnschrift SemiBold SemiConden" panose="020B0502040204020203" pitchFamily="34" charset="0"/>
              </a:rPr>
              <a:t>       </a:t>
            </a:r>
            <a:r>
              <a:rPr lang="es-MX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</a:rPr>
              <a:t>25</a:t>
            </a:r>
            <a:r>
              <a:rPr lang="es-MX" sz="2400" dirty="0">
                <a:latin typeface="Bahnschrift SemiBold SemiConden" panose="020B0502040204020203" pitchFamily="34" charset="0"/>
              </a:rPr>
              <a:t> Administrativos     </a:t>
            </a:r>
            <a:r>
              <a:rPr lang="es-MX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</a:rPr>
              <a:t>8  </a:t>
            </a:r>
            <a:r>
              <a:rPr lang="es-MX" sz="2400" dirty="0">
                <a:latin typeface="Bahnschrift SemiBold SemiConden" panose="020B0502040204020203" pitchFamily="34" charset="0"/>
              </a:rPr>
              <a:t>Directivos</a:t>
            </a:r>
            <a:endParaRPr lang="es-MX" dirty="0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2171876" y="5341634"/>
            <a:ext cx="4863886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MX" sz="2400" b="1" noProof="0" dirty="0">
                <a:solidFill>
                  <a:schemeClr val="accent6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PERSONAL ACTIVO Mayo-Agosto 2021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Bahnschrift SemiBold SemiConden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MX" sz="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MX" sz="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FC7846B-EE54-4E37-A5C5-BAF06E197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02" y="1964644"/>
            <a:ext cx="8184485" cy="304853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dondear rectángulo de esquina diagonal 8"/>
          <p:cNvSpPr/>
          <p:nvPr/>
        </p:nvSpPr>
        <p:spPr>
          <a:xfrm>
            <a:off x="1012061" y="989951"/>
            <a:ext cx="7183513" cy="854873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Gestión de Recursos </a:t>
            </a:r>
          </a:p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FONDO DE APORTACIONES MÚLTIPLES 2021 </a:t>
            </a: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1012061" y="1828140"/>
            <a:ext cx="7183513" cy="14568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MX" sz="2400" dirty="0">
                <a:solidFill>
                  <a:schemeClr val="accent6"/>
                </a:solidFill>
                <a:latin typeface="Bahnschrift" panose="020B0502040204020203" pitchFamily="34" charset="0"/>
              </a:rPr>
              <a:t>DESCRIPCIÓN: </a:t>
            </a:r>
          </a:p>
          <a:p>
            <a:pPr marL="0" indent="0" algn="ctr">
              <a:buNone/>
            </a:pPr>
            <a:r>
              <a:rPr lang="es-MX" sz="1600" dirty="0">
                <a:latin typeface="Bahnschrift" panose="020B0502040204020203" pitchFamily="34" charset="0"/>
              </a:rPr>
              <a:t>CONSTRUCCIÓN DE EDIFICIO DE CAFETERÍA, HANGAR PARA ENSAMBLE Y PINTURA DE AVIÓN BAJO SISTEMA DUAL Y OBRAS EXTERIORES EQUIPIAMIENTO DE SEGURIDAD, LUMINARIAS Y ACCESO INSTITUCIONAL EN LA UNIVERSIDAD TECNOLÓGICA DE GUAYMAS 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1327453" y="3350974"/>
            <a:ext cx="6552728" cy="1060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2000" dirty="0">
                <a:latin typeface="Bahnschrift" panose="020B0502040204020203" pitchFamily="34" charset="0"/>
              </a:rPr>
              <a:t>Empresa Adjudicada en proceso de licitación del ISIE</a:t>
            </a:r>
          </a:p>
          <a:p>
            <a:pPr marL="0" indent="0" algn="ctr">
              <a:buNone/>
            </a:pPr>
            <a:r>
              <a:rPr lang="es-MX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</a:rPr>
              <a:t>CSG INGENIERÍA, S.A. DE C.V.</a:t>
            </a:r>
            <a:endParaRPr lang="es-MX" b="1" dirty="0">
              <a:solidFill>
                <a:schemeClr val="tx2">
                  <a:lumMod val="60000"/>
                  <a:lumOff val="4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3352320" y="4532539"/>
            <a:ext cx="2502993" cy="7433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1600" b="1" dirty="0">
                <a:latin typeface="Bahnschrift" panose="020B0502040204020203" pitchFamily="34" charset="0"/>
              </a:rPr>
              <a:t>Importe Contratado</a:t>
            </a:r>
            <a:endParaRPr lang="es-MX" sz="2000" b="1" dirty="0">
              <a:solidFill>
                <a:schemeClr val="tx2">
                  <a:lumMod val="60000"/>
                  <a:lumOff val="40000"/>
                </a:schemeClr>
              </a:solidFill>
              <a:latin typeface="Bahnschrift" panose="020B0502040204020203" pitchFamily="34" charset="0"/>
            </a:endParaRPr>
          </a:p>
          <a:p>
            <a:pPr marL="0" indent="0" algn="ctr">
              <a:buNone/>
            </a:pPr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</a:rPr>
              <a:t>$17,887,437.98</a:t>
            </a:r>
            <a:endParaRPr lang="es-MX" sz="1600" b="1" dirty="0">
              <a:latin typeface="Bahnschrift" panose="020B0502040204020203" pitchFamily="34" charset="0"/>
            </a:endParaRPr>
          </a:p>
        </p:txBody>
      </p:sp>
      <p:pic>
        <p:nvPicPr>
          <p:cNvPr id="1026" name="Picture 2" descr="About us – CSG INGENIER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241343"/>
            <a:ext cx="2466189" cy="124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nicio">
            <a:extLst>
              <a:ext uri="{FF2B5EF4-FFF2-40B4-BE49-F238E27FC236}">
                <a16:creationId xmlns:a16="http://schemas.microsoft.com/office/drawing/2014/main" id="{8BE06676-5CDD-4233-8DB6-E0739A2A5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73" y="5241343"/>
            <a:ext cx="1748000" cy="124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166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dondear rectángulo de esquina diagonal 8"/>
          <p:cNvSpPr/>
          <p:nvPr/>
        </p:nvSpPr>
        <p:spPr>
          <a:xfrm>
            <a:off x="1795507" y="917943"/>
            <a:ext cx="5616624" cy="854873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Gestión de Recursos </a:t>
            </a:r>
          </a:p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FAM 2021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228184" y="6111441"/>
            <a:ext cx="3130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PROYECTO</a:t>
            </a:r>
          </a:p>
        </p:txBody>
      </p:sp>
      <p:sp>
        <p:nvSpPr>
          <p:cNvPr id="15" name="2 Marcador de contenido">
            <a:extLst>
              <a:ext uri="{FF2B5EF4-FFF2-40B4-BE49-F238E27FC236}">
                <a16:creationId xmlns:a16="http://schemas.microsoft.com/office/drawing/2014/main" id="{F6EEB6B2-FEAB-4164-90DB-5836E2574A27}"/>
              </a:ext>
            </a:extLst>
          </p:cNvPr>
          <p:cNvSpPr txBox="1">
            <a:spLocks/>
          </p:cNvSpPr>
          <p:nvPr/>
        </p:nvSpPr>
        <p:spPr>
          <a:xfrm>
            <a:off x="6565783" y="5733256"/>
            <a:ext cx="2502993" cy="5321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2400" b="1" dirty="0"/>
              <a:t>Cafetería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C85320F-C548-4726-8D81-08AD240F1B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1" y="1947348"/>
            <a:ext cx="3474191" cy="2082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14838B4-6EFE-4C7E-9AC0-C4C9EC011B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249" y="1938923"/>
            <a:ext cx="3474191" cy="20661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2278446-620F-4325-ADDF-4DE5B05B42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36" y="4233116"/>
            <a:ext cx="3923928" cy="1954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Inicio">
            <a:extLst>
              <a:ext uri="{FF2B5EF4-FFF2-40B4-BE49-F238E27FC236}">
                <a16:creationId xmlns:a16="http://schemas.microsoft.com/office/drawing/2014/main" id="{FD0CC754-5929-42B0-A5B1-565770984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75500"/>
            <a:ext cx="1748000" cy="124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523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dondear rectángulo de esquina diagonal 8"/>
          <p:cNvSpPr/>
          <p:nvPr/>
        </p:nvSpPr>
        <p:spPr>
          <a:xfrm>
            <a:off x="1795507" y="917943"/>
            <a:ext cx="5616624" cy="854873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Gestión de Recursos </a:t>
            </a:r>
          </a:p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FAM 2021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202214" y="6062087"/>
            <a:ext cx="3130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PROYECTO</a:t>
            </a:r>
          </a:p>
        </p:txBody>
      </p:sp>
      <p:sp>
        <p:nvSpPr>
          <p:cNvPr id="15" name="2 Marcador de contenido">
            <a:extLst>
              <a:ext uri="{FF2B5EF4-FFF2-40B4-BE49-F238E27FC236}">
                <a16:creationId xmlns:a16="http://schemas.microsoft.com/office/drawing/2014/main" id="{F6EEB6B2-FEAB-4164-90DB-5836E2574A27}"/>
              </a:ext>
            </a:extLst>
          </p:cNvPr>
          <p:cNvSpPr txBox="1">
            <a:spLocks/>
          </p:cNvSpPr>
          <p:nvPr/>
        </p:nvSpPr>
        <p:spPr>
          <a:xfrm>
            <a:off x="6516216" y="5550335"/>
            <a:ext cx="2502993" cy="5321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2400" b="1" dirty="0"/>
              <a:t>Hangar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053600A-FD81-444E-B4C3-017AFCAF1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3896531" cy="2076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746B8D5-38D8-46A7-BD85-53C1D92D3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506" y="1916832"/>
            <a:ext cx="4166718" cy="2076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81B95F2-E6C8-4414-AD64-CDF21D03D0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221088"/>
            <a:ext cx="3757148" cy="20026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Inicio">
            <a:extLst>
              <a:ext uri="{FF2B5EF4-FFF2-40B4-BE49-F238E27FC236}">
                <a16:creationId xmlns:a16="http://schemas.microsoft.com/office/drawing/2014/main" id="{384F32EC-B226-45A0-A4E9-4FA5C3081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20" y="5458678"/>
            <a:ext cx="1748000" cy="124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222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dondear rectángulo de esquina diagonal 8"/>
          <p:cNvSpPr/>
          <p:nvPr/>
        </p:nvSpPr>
        <p:spPr>
          <a:xfrm>
            <a:off x="1795507" y="917943"/>
            <a:ext cx="5616624" cy="854873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Gestión de Recursos </a:t>
            </a:r>
          </a:p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FAM 2021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888994" y="5964065"/>
            <a:ext cx="3130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PROYECTO</a:t>
            </a:r>
          </a:p>
        </p:txBody>
      </p:sp>
      <p:sp>
        <p:nvSpPr>
          <p:cNvPr id="15" name="2 Marcador de contenido">
            <a:extLst>
              <a:ext uri="{FF2B5EF4-FFF2-40B4-BE49-F238E27FC236}">
                <a16:creationId xmlns:a16="http://schemas.microsoft.com/office/drawing/2014/main" id="{F6EEB6B2-FEAB-4164-90DB-5836E2574A27}"/>
              </a:ext>
            </a:extLst>
          </p:cNvPr>
          <p:cNvSpPr txBox="1">
            <a:spLocks/>
          </p:cNvSpPr>
          <p:nvPr/>
        </p:nvSpPr>
        <p:spPr>
          <a:xfrm>
            <a:off x="6160634" y="5611173"/>
            <a:ext cx="2502993" cy="5321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2400" b="1" dirty="0"/>
              <a:t>Acceso Vehicular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F2B79CE-9E0F-4C16-9A50-9B52BC8EF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128" y="2060848"/>
            <a:ext cx="5087744" cy="33483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Inicio">
            <a:extLst>
              <a:ext uri="{FF2B5EF4-FFF2-40B4-BE49-F238E27FC236}">
                <a16:creationId xmlns:a16="http://schemas.microsoft.com/office/drawing/2014/main" id="{C171EF86-705F-40A4-A015-CC9956A07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93658"/>
            <a:ext cx="1748000" cy="124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950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dondear rectángulo de esquina diagonal 8"/>
          <p:cNvSpPr/>
          <p:nvPr/>
        </p:nvSpPr>
        <p:spPr>
          <a:xfrm>
            <a:off x="1795507" y="989951"/>
            <a:ext cx="5616624" cy="854873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Gestión de Recursos </a:t>
            </a:r>
          </a:p>
          <a:p>
            <a:pPr algn="ctr"/>
            <a:r>
              <a:rPr lang="es-MX" sz="2400" b="1" dirty="0">
                <a:solidFill>
                  <a:schemeClr val="accent4">
                    <a:lumMod val="50000"/>
                  </a:schemeClr>
                </a:solidFill>
                <a:latin typeface="Bahnschrift Light" panose="020B0502040204020203" pitchFamily="34" charset="0"/>
              </a:rPr>
              <a:t>FAM 2021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6FEC457-24A7-4C1F-883A-8D4193C0DB50}"/>
              </a:ext>
            </a:extLst>
          </p:cNvPr>
          <p:cNvSpPr txBox="1"/>
          <p:nvPr/>
        </p:nvSpPr>
        <p:spPr>
          <a:xfrm>
            <a:off x="6013005" y="6043935"/>
            <a:ext cx="3130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AVANCES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8725C82-1283-4F05-A9F0-042FDB4C8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961" y="2372709"/>
            <a:ext cx="3952439" cy="2964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61DCE4E-E522-4D86-9BC9-947EAA9B2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057224"/>
            <a:ext cx="2754306" cy="3672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2 Marcador de contenido">
            <a:extLst>
              <a:ext uri="{FF2B5EF4-FFF2-40B4-BE49-F238E27FC236}">
                <a16:creationId xmlns:a16="http://schemas.microsoft.com/office/drawing/2014/main" id="{D74223C4-EAA4-4A1D-AC6C-3B9373FDCBB2}"/>
              </a:ext>
            </a:extLst>
          </p:cNvPr>
          <p:cNvSpPr txBox="1">
            <a:spLocks/>
          </p:cNvSpPr>
          <p:nvPr/>
        </p:nvSpPr>
        <p:spPr>
          <a:xfrm>
            <a:off x="6327005" y="5729632"/>
            <a:ext cx="2502993" cy="5321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2400" b="1" dirty="0"/>
              <a:t>Cafetería</a:t>
            </a:r>
          </a:p>
        </p:txBody>
      </p:sp>
      <p:pic>
        <p:nvPicPr>
          <p:cNvPr id="8" name="Picture 2" descr="Inicio">
            <a:extLst>
              <a:ext uri="{FF2B5EF4-FFF2-40B4-BE49-F238E27FC236}">
                <a16:creationId xmlns:a16="http://schemas.microsoft.com/office/drawing/2014/main" id="{EC868CF0-ED8A-4895-A6F2-114E7CA1D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67588"/>
            <a:ext cx="1224136" cy="87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1943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22111</TotalTime>
  <Words>1023</Words>
  <Application>Microsoft Office PowerPoint</Application>
  <PresentationFormat>Presentación en pantalla (4:3)</PresentationFormat>
  <Paragraphs>145</Paragraphs>
  <Slides>35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3" baseType="lpstr">
      <vt:lpstr>Arial</vt:lpstr>
      <vt:lpstr>Bahnschrift</vt:lpstr>
      <vt:lpstr>Bahnschrift Light</vt:lpstr>
      <vt:lpstr>Bahnschrift SemiBold SemiConden</vt:lpstr>
      <vt:lpstr>Calibri</vt:lpstr>
      <vt:lpstr>Verdana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Universidad Tecnologica</dc:creator>
  <cp:lastModifiedBy>Usuario</cp:lastModifiedBy>
  <cp:revision>636</cp:revision>
  <cp:lastPrinted>2020-09-23T19:47:22Z</cp:lastPrinted>
  <dcterms:created xsi:type="dcterms:W3CDTF">2015-11-23T18:59:46Z</dcterms:created>
  <dcterms:modified xsi:type="dcterms:W3CDTF">2021-11-10T21:36:00Z</dcterms:modified>
</cp:coreProperties>
</file>